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8" r:id="rId1"/>
  </p:sldMasterIdLst>
  <p:notesMasterIdLst>
    <p:notesMasterId r:id="rId10"/>
  </p:notesMasterIdLst>
  <p:sldIdLst>
    <p:sldId id="303" r:id="rId2"/>
    <p:sldId id="304" r:id="rId3"/>
    <p:sldId id="305" r:id="rId4"/>
    <p:sldId id="297" r:id="rId5"/>
    <p:sldId id="300" r:id="rId6"/>
    <p:sldId id="302" r:id="rId7"/>
    <p:sldId id="282" r:id="rId8"/>
    <p:sldId id="29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WIw2SIUyPK/rHbVkUiO3Eg==" hashData="NFHzw7eWlGNMlHE46gJBUq46ClI="/>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ana Chatterji" initials="AC" lastIdx="1" clrIdx="0">
    <p:extLst/>
  </p:cmAuthor>
  <p:cmAuthor id="2" name="Angana Chatterji" initials="AC [2]" lastIdx="1" clrIdx="1">
    <p:extLst/>
  </p:cmAuthor>
  <p:cmAuthor id="3" name="Angana Chatterji" initials="A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p:restoredTop sz="96218"/>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9F8D3-F3A9-D340-8020-FE9C6D43F7F2}" type="datetimeFigureOut">
              <a:rPr lang="en-US" smtClean="0"/>
              <a:t>4/25/2016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3FA4-CD71-BD4E-B8F7-2431F237F1C9}" type="slidenum">
              <a:rPr lang="en-US" smtClean="0"/>
              <a:t>‹#›</a:t>
            </a:fld>
            <a:endParaRPr lang="en-US"/>
          </a:p>
        </p:txBody>
      </p:sp>
    </p:spTree>
    <p:extLst>
      <p:ext uri="{BB962C8B-B14F-4D97-AF65-F5344CB8AC3E}">
        <p14:creationId xmlns:p14="http://schemas.microsoft.com/office/powerpoint/2010/main" val="2076537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3FA4-CD71-BD4E-B8F7-2431F237F1C9}" type="slidenum">
              <a:rPr lang="en-US" smtClean="0"/>
              <a:t>2</a:t>
            </a:fld>
            <a:endParaRPr lang="en-US"/>
          </a:p>
        </p:txBody>
      </p:sp>
    </p:spTree>
    <p:extLst>
      <p:ext uri="{BB962C8B-B14F-4D97-AF65-F5344CB8AC3E}">
        <p14:creationId xmlns:p14="http://schemas.microsoft.com/office/powerpoint/2010/main" val="13913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3FA4-CD71-BD4E-B8F7-2431F237F1C9}" type="slidenum">
              <a:rPr lang="en-US" smtClean="0"/>
              <a:t>4</a:t>
            </a:fld>
            <a:endParaRPr lang="en-US"/>
          </a:p>
        </p:txBody>
      </p:sp>
    </p:spTree>
    <p:extLst>
      <p:ext uri="{BB962C8B-B14F-4D97-AF65-F5344CB8AC3E}">
        <p14:creationId xmlns:p14="http://schemas.microsoft.com/office/powerpoint/2010/main" val="395119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3FA4-CD71-BD4E-B8F7-2431F237F1C9}" type="slidenum">
              <a:rPr lang="en-US" smtClean="0"/>
              <a:t>5</a:t>
            </a:fld>
            <a:endParaRPr lang="en-US"/>
          </a:p>
        </p:txBody>
      </p:sp>
    </p:spTree>
    <p:extLst>
      <p:ext uri="{BB962C8B-B14F-4D97-AF65-F5344CB8AC3E}">
        <p14:creationId xmlns:p14="http://schemas.microsoft.com/office/powerpoint/2010/main" val="99127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3FA4-CD71-BD4E-B8F7-2431F237F1C9}" type="slidenum">
              <a:rPr lang="en-US" smtClean="0"/>
              <a:t>7</a:t>
            </a:fld>
            <a:endParaRPr lang="en-US"/>
          </a:p>
        </p:txBody>
      </p:sp>
    </p:spTree>
    <p:extLst>
      <p:ext uri="{BB962C8B-B14F-4D97-AF65-F5344CB8AC3E}">
        <p14:creationId xmlns:p14="http://schemas.microsoft.com/office/powerpoint/2010/main" val="108216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4/18/16</a:t>
            </a:r>
            <a:endParaRPr lang="en-US"/>
          </a:p>
        </p:txBody>
      </p:sp>
      <p:sp>
        <p:nvSpPr>
          <p:cNvPr id="5" name="Footer Placeholder 4"/>
          <p:cNvSpPr>
            <a:spLocks noGrp="1"/>
          </p:cNvSpPr>
          <p:nvPr>
            <p:ph type="ftr" sz="quarter" idx="11"/>
          </p:nvPr>
        </p:nvSpPr>
        <p:spPr/>
        <p:txBody>
          <a:bodyPr/>
          <a:lstStyle/>
          <a:p>
            <a:r>
              <a:rPr lang="en-US" smtClean="0"/>
              <a:t>Copyright: Chatterji, Imroz et al., 2009, BURIED EVIDENCE: Unknown, Unmarked, and Mass Graves in Kashmir</a:t>
            </a: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4/18/16</a:t>
            </a:r>
            <a:endParaRPr lang="en-US"/>
          </a:p>
        </p:txBody>
      </p:sp>
      <p:sp>
        <p:nvSpPr>
          <p:cNvPr id="5" name="Footer Placeholder 4"/>
          <p:cNvSpPr>
            <a:spLocks noGrp="1"/>
          </p:cNvSpPr>
          <p:nvPr>
            <p:ph type="ftr" sz="quarter" idx="11"/>
          </p:nvPr>
        </p:nvSpPr>
        <p:spPr/>
        <p:txBody>
          <a:bodyPr/>
          <a:lstStyle/>
          <a:p>
            <a:r>
              <a:rPr lang="en-US" smtClean="0"/>
              <a:t>Copyright: Chatterji, Imroz et al., 2009, BURIED EVIDENCE: Unknown, Unmarked, and Mass Graves in Kashmir</a:t>
            </a:r>
            <a:endParaRPr lang="en-US"/>
          </a:p>
        </p:txBody>
      </p:sp>
      <p:sp>
        <p:nvSpPr>
          <p:cNvPr id="6" name="Slide Number Placeholder 5"/>
          <p:cNvSpPr>
            <a:spLocks noGrp="1"/>
          </p:cNvSpPr>
          <p:nvPr>
            <p:ph type="sldNum" sz="quarter" idx="12"/>
          </p:nvPr>
        </p:nvSpPr>
        <p:spPr/>
        <p:txBody>
          <a:bodyPr/>
          <a:lstStyle/>
          <a:p>
            <a:fld id="{1EA4C027-9854-EC4D-ACCF-1A0954D0798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4/18/16</a:t>
            </a:r>
            <a:endParaRPr lang="en-US"/>
          </a:p>
        </p:txBody>
      </p:sp>
      <p:sp>
        <p:nvSpPr>
          <p:cNvPr id="5" name="Footer Placeholder 4"/>
          <p:cNvSpPr>
            <a:spLocks noGrp="1"/>
          </p:cNvSpPr>
          <p:nvPr>
            <p:ph type="ftr" sz="quarter" idx="11"/>
          </p:nvPr>
        </p:nvSpPr>
        <p:spPr/>
        <p:txBody>
          <a:bodyPr/>
          <a:lstStyle/>
          <a:p>
            <a:r>
              <a:rPr lang="en-US" smtClean="0"/>
              <a:t>Copyright: Chatterji, Imroz et al., 2009, BURIED EVIDENCE: Unknown, Unmarked, and Mass Graves in Kashmir</a:t>
            </a:r>
            <a:endParaRPr lang="en-US"/>
          </a:p>
        </p:txBody>
      </p:sp>
      <p:sp>
        <p:nvSpPr>
          <p:cNvPr id="6" name="Slide Number Placeholder 5"/>
          <p:cNvSpPr>
            <a:spLocks noGrp="1"/>
          </p:cNvSpPr>
          <p:nvPr>
            <p:ph type="sldNum" sz="quarter" idx="12"/>
          </p:nvPr>
        </p:nvSpPr>
        <p:spPr/>
        <p:txBody>
          <a:bodyPr/>
          <a:lstStyle/>
          <a:p>
            <a:fld id="{1EA4C027-9854-EC4D-ACCF-1A0954D0798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4/18/16</a:t>
            </a:r>
            <a:endParaRPr lang="en-US"/>
          </a:p>
        </p:txBody>
      </p:sp>
      <p:sp>
        <p:nvSpPr>
          <p:cNvPr id="5" name="Footer Placeholder 4"/>
          <p:cNvSpPr>
            <a:spLocks noGrp="1"/>
          </p:cNvSpPr>
          <p:nvPr>
            <p:ph type="ftr" sz="quarter" idx="11"/>
          </p:nvPr>
        </p:nvSpPr>
        <p:spPr/>
        <p:txBody>
          <a:bodyPr/>
          <a:lstStyle/>
          <a:p>
            <a:r>
              <a:rPr lang="en-US" smtClean="0"/>
              <a:t>Copyright: Chatterji, Imroz et al., 2009, BURIED EVIDENCE: Unknown, Unmarked, and Mass Graves in Kashmir</a:t>
            </a:r>
            <a:endParaRPr lang="en-US"/>
          </a:p>
        </p:txBody>
      </p:sp>
      <p:sp>
        <p:nvSpPr>
          <p:cNvPr id="6" name="Slide Number Placeholder 5"/>
          <p:cNvSpPr>
            <a:spLocks noGrp="1"/>
          </p:cNvSpPr>
          <p:nvPr>
            <p:ph type="sldNum" sz="quarter" idx="12"/>
          </p:nvPr>
        </p:nvSpPr>
        <p:spPr/>
        <p:txBody>
          <a:bodyPr/>
          <a:lstStyle/>
          <a:p>
            <a:fld id="{1EA4C027-9854-EC4D-ACCF-1A0954D0798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4/18/16</a:t>
            </a:r>
            <a:endParaRPr lang="en-US"/>
          </a:p>
        </p:txBody>
      </p:sp>
      <p:sp>
        <p:nvSpPr>
          <p:cNvPr id="5" name="Footer Placeholder 4"/>
          <p:cNvSpPr>
            <a:spLocks noGrp="1"/>
          </p:cNvSpPr>
          <p:nvPr>
            <p:ph type="ftr" sz="quarter" idx="11"/>
          </p:nvPr>
        </p:nvSpPr>
        <p:spPr/>
        <p:txBody>
          <a:bodyPr/>
          <a:lstStyle/>
          <a:p>
            <a:r>
              <a:rPr lang="en-US" smtClean="0"/>
              <a:t>Copyright: Chatterji, Imroz et al., 2009, BURIED EVIDENCE: Unknown, Unmarked, and Mass Graves in Kashmir</a:t>
            </a:r>
            <a:endParaRPr lang="en-US"/>
          </a:p>
        </p:txBody>
      </p:sp>
      <p:sp>
        <p:nvSpPr>
          <p:cNvPr id="6" name="Slide Number Placeholder 5"/>
          <p:cNvSpPr>
            <a:spLocks noGrp="1"/>
          </p:cNvSpPr>
          <p:nvPr>
            <p:ph type="sldNum" sz="quarter" idx="12"/>
          </p:nvPr>
        </p:nvSpPr>
        <p:spPr/>
        <p:txBody>
          <a:bodyPr/>
          <a:lstStyle/>
          <a:p>
            <a:fld id="{1EA4C027-9854-EC4D-ACCF-1A0954D0798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4/18/16</a:t>
            </a:r>
            <a:endParaRPr lang="en-US"/>
          </a:p>
        </p:txBody>
      </p:sp>
      <p:sp>
        <p:nvSpPr>
          <p:cNvPr id="6" name="Footer Placeholder 5"/>
          <p:cNvSpPr>
            <a:spLocks noGrp="1"/>
          </p:cNvSpPr>
          <p:nvPr>
            <p:ph type="ftr" sz="quarter" idx="11"/>
          </p:nvPr>
        </p:nvSpPr>
        <p:spPr/>
        <p:txBody>
          <a:bodyPr/>
          <a:lstStyle/>
          <a:p>
            <a:r>
              <a:rPr lang="en-US" smtClean="0"/>
              <a:t>Copyright: Chatterji, Imroz et al., 2009, BURIED EVIDENCE: Unknown, Unmarked, and Mass Graves in Kashmir</a:t>
            </a:r>
            <a:endParaRPr lang="en-US"/>
          </a:p>
        </p:txBody>
      </p:sp>
      <p:sp>
        <p:nvSpPr>
          <p:cNvPr id="7" name="Slide Number Placeholder 6"/>
          <p:cNvSpPr>
            <a:spLocks noGrp="1"/>
          </p:cNvSpPr>
          <p:nvPr>
            <p:ph type="sldNum" sz="quarter" idx="12"/>
          </p:nvPr>
        </p:nvSpPr>
        <p:spPr/>
        <p:txBody>
          <a:bodyPr/>
          <a:lstStyle/>
          <a:p>
            <a:fld id="{1EA4C027-9854-EC4D-ACCF-1A0954D0798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4/18/16</a:t>
            </a:r>
            <a:endParaRPr lang="en-US"/>
          </a:p>
        </p:txBody>
      </p:sp>
      <p:sp>
        <p:nvSpPr>
          <p:cNvPr id="8" name="Footer Placeholder 7"/>
          <p:cNvSpPr>
            <a:spLocks noGrp="1"/>
          </p:cNvSpPr>
          <p:nvPr>
            <p:ph type="ftr" sz="quarter" idx="11"/>
          </p:nvPr>
        </p:nvSpPr>
        <p:spPr/>
        <p:txBody>
          <a:bodyPr/>
          <a:lstStyle/>
          <a:p>
            <a:r>
              <a:rPr lang="en-US" smtClean="0"/>
              <a:t>Copyright: Chatterji, Imroz et al., 2009, BURIED EVIDENCE: Unknown, Unmarked, and Mass Graves in Kashmir</a:t>
            </a:r>
            <a:endParaRPr lang="en-US"/>
          </a:p>
        </p:txBody>
      </p:sp>
      <p:sp>
        <p:nvSpPr>
          <p:cNvPr id="9" name="Slide Number Placeholder 8"/>
          <p:cNvSpPr>
            <a:spLocks noGrp="1"/>
          </p:cNvSpPr>
          <p:nvPr>
            <p:ph type="sldNum" sz="quarter" idx="12"/>
          </p:nvPr>
        </p:nvSpPr>
        <p:spPr/>
        <p:txBody>
          <a:bodyPr/>
          <a:lstStyle/>
          <a:p>
            <a:fld id="{1EA4C027-9854-EC4D-ACCF-1A0954D0798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4/18/16</a:t>
            </a:r>
            <a:endParaRPr lang="en-US"/>
          </a:p>
        </p:txBody>
      </p:sp>
      <p:sp>
        <p:nvSpPr>
          <p:cNvPr id="4" name="Footer Placeholder 3"/>
          <p:cNvSpPr>
            <a:spLocks noGrp="1"/>
          </p:cNvSpPr>
          <p:nvPr>
            <p:ph type="ftr" sz="quarter" idx="11"/>
          </p:nvPr>
        </p:nvSpPr>
        <p:spPr/>
        <p:txBody>
          <a:bodyPr/>
          <a:lstStyle/>
          <a:p>
            <a:r>
              <a:rPr lang="en-US" smtClean="0"/>
              <a:t>Copyright: Chatterji, Imroz et al., 2009, BURIED EVIDENCE: Unknown, Unmarked, and Mass Graves in Kashmir</a:t>
            </a:r>
            <a:endParaRPr lang="en-US"/>
          </a:p>
        </p:txBody>
      </p:sp>
      <p:sp>
        <p:nvSpPr>
          <p:cNvPr id="5" name="Slide Number Placeholder 4"/>
          <p:cNvSpPr>
            <a:spLocks noGrp="1"/>
          </p:cNvSpPr>
          <p:nvPr>
            <p:ph type="sldNum" sz="quarter" idx="12"/>
          </p:nvPr>
        </p:nvSpPr>
        <p:spPr/>
        <p:txBody>
          <a:bodyPr/>
          <a:lstStyle/>
          <a:p>
            <a:fld id="{1EA4C027-9854-EC4D-ACCF-1A0954D0798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4/18/16</a:t>
            </a:r>
            <a:endParaRPr lang="en-US"/>
          </a:p>
        </p:txBody>
      </p:sp>
      <p:sp>
        <p:nvSpPr>
          <p:cNvPr id="3" name="Footer Placeholder 2"/>
          <p:cNvSpPr>
            <a:spLocks noGrp="1"/>
          </p:cNvSpPr>
          <p:nvPr>
            <p:ph type="ftr" sz="quarter" idx="11"/>
          </p:nvPr>
        </p:nvSpPr>
        <p:spPr/>
        <p:txBody>
          <a:bodyPr/>
          <a:lstStyle/>
          <a:p>
            <a:r>
              <a:rPr lang="en-US" smtClean="0"/>
              <a:t>Copyright: Chatterji, Imroz et al., 2009, BURIED EVIDENCE: Unknown, Unmarked, and Mass Graves in Kashmir</a:t>
            </a:r>
            <a:endParaRPr lang="en-US"/>
          </a:p>
        </p:txBody>
      </p:sp>
      <p:sp>
        <p:nvSpPr>
          <p:cNvPr id="4" name="Slide Number Placeholder 3"/>
          <p:cNvSpPr>
            <a:spLocks noGrp="1"/>
          </p:cNvSpPr>
          <p:nvPr>
            <p:ph type="sldNum" sz="quarter" idx="12"/>
          </p:nvPr>
        </p:nvSpPr>
        <p:spPr/>
        <p:txBody>
          <a:bodyPr/>
          <a:lstStyle/>
          <a:p>
            <a:fld id="{1EA4C027-9854-EC4D-ACCF-1A0954D0798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4/18/16</a:t>
            </a:r>
            <a:endParaRPr lang="en-US"/>
          </a:p>
        </p:txBody>
      </p:sp>
      <p:sp>
        <p:nvSpPr>
          <p:cNvPr id="6" name="Footer Placeholder 5"/>
          <p:cNvSpPr>
            <a:spLocks noGrp="1"/>
          </p:cNvSpPr>
          <p:nvPr>
            <p:ph type="ftr" sz="quarter" idx="11"/>
          </p:nvPr>
        </p:nvSpPr>
        <p:spPr/>
        <p:txBody>
          <a:bodyPr/>
          <a:lstStyle/>
          <a:p>
            <a:r>
              <a:rPr lang="en-US" smtClean="0"/>
              <a:t>Copyright: Chatterji, Imroz et al., 2009, BURIED EVIDENCE: Unknown, Unmarked, and Mass Graves in Kashmir</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4/18/16</a:t>
            </a:r>
            <a:endParaRPr lang="en-US"/>
          </a:p>
        </p:txBody>
      </p:sp>
      <p:sp>
        <p:nvSpPr>
          <p:cNvPr id="6" name="Footer Placeholder 5"/>
          <p:cNvSpPr>
            <a:spLocks noGrp="1"/>
          </p:cNvSpPr>
          <p:nvPr>
            <p:ph type="ftr" sz="quarter" idx="11"/>
          </p:nvPr>
        </p:nvSpPr>
        <p:spPr/>
        <p:txBody>
          <a:bodyPr/>
          <a:lstStyle/>
          <a:p>
            <a:r>
              <a:rPr lang="en-US" smtClean="0"/>
              <a:t>Copyright: Chatterji, Imroz et al., 2009, BURIED EVIDENCE: Unknown, Unmarked, and Mass Graves in Kashmir</a:t>
            </a:r>
            <a:endParaRPr lang="en-US"/>
          </a:p>
        </p:txBody>
      </p:sp>
      <p:sp>
        <p:nvSpPr>
          <p:cNvPr id="7" name="Slide Number Placeholder 6"/>
          <p:cNvSpPr>
            <a:spLocks noGrp="1"/>
          </p:cNvSpPr>
          <p:nvPr>
            <p:ph type="sldNum" sz="quarter" idx="12"/>
          </p:nvPr>
        </p:nvSpPr>
        <p:spPr/>
        <p:txBody>
          <a:bodyPr/>
          <a:lstStyle/>
          <a:p>
            <a:fld id="{1EA4C027-9854-EC4D-ACCF-1A0954D0798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4/18/16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Chatterji, Imroz et al., 2009, BURIED EVIDENCE: Unknown, Unmarked, and Mass Graves in Kashmir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4C027-9854-EC4D-ACCF-1A0954D0798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1643"/>
            <a:ext cx="7772400" cy="1470025"/>
          </a:xfrm>
        </p:spPr>
        <p:txBody>
          <a:bodyPr>
            <a:normAutofit/>
          </a:bodyPr>
          <a:lstStyle/>
          <a:p>
            <a:r>
              <a:rPr lang="en-US" dirty="0" smtClean="0">
                <a:latin typeface="Arial Narrow" charset="0"/>
                <a:ea typeface="Arial Narrow" charset="0"/>
                <a:cs typeface="Arial Narrow" charset="0"/>
              </a:rPr>
              <a:t>Atta Mohammad of Kashmir:</a:t>
            </a:r>
            <a:br>
              <a:rPr lang="en-US" dirty="0" smtClean="0">
                <a:latin typeface="Arial Narrow" charset="0"/>
                <a:ea typeface="Arial Narrow" charset="0"/>
                <a:cs typeface="Arial Narrow" charset="0"/>
              </a:rPr>
            </a:br>
            <a:r>
              <a:rPr lang="en-US" dirty="0" smtClean="0">
                <a:latin typeface="Arial Narrow" charset="0"/>
                <a:ea typeface="Arial Narrow" charset="0"/>
                <a:cs typeface="Arial Narrow" charset="0"/>
              </a:rPr>
              <a:t>Obliged to Remember</a:t>
            </a:r>
            <a:endParaRPr lang="en-US" dirty="0"/>
          </a:p>
        </p:txBody>
      </p:sp>
      <p:sp>
        <p:nvSpPr>
          <p:cNvPr id="3" name="Content Placeholder 2"/>
          <p:cNvSpPr>
            <a:spLocks noGrp="1"/>
          </p:cNvSpPr>
          <p:nvPr>
            <p:ph type="subTitle" idx="1"/>
          </p:nvPr>
        </p:nvSpPr>
        <p:spPr/>
        <p:txBody>
          <a:bodyPr>
            <a:normAutofit/>
          </a:bodyPr>
          <a:lstStyle/>
          <a:p>
            <a:r>
              <a:rPr lang="en-US" dirty="0" smtClean="0"/>
              <a:t>Text : Angana Chatterji</a:t>
            </a:r>
          </a:p>
          <a:p>
            <a:r>
              <a:rPr lang="en-US" dirty="0" smtClean="0"/>
              <a:t>Photos: IPTK</a:t>
            </a:r>
          </a:p>
          <a:p>
            <a:r>
              <a:rPr lang="en-US" dirty="0" smtClean="0"/>
              <a:t>Concept &amp; Layout: </a:t>
            </a:r>
            <a:r>
              <a:rPr lang="en-US" dirty="0" err="1" smtClean="0"/>
              <a:t>Ather</a:t>
            </a:r>
            <a:r>
              <a:rPr lang="en-US" dirty="0" smtClean="0"/>
              <a:t> Zia</a:t>
            </a:r>
            <a:endParaRPr lang="en-US" dirty="0"/>
          </a:p>
        </p:txBody>
      </p:sp>
      <p:sp>
        <p:nvSpPr>
          <p:cNvPr id="4" name="Date Placeholder 3"/>
          <p:cNvSpPr>
            <a:spLocks noGrp="1"/>
          </p:cNvSpPr>
          <p:nvPr>
            <p:ph type="dt" sz="half" idx="10"/>
          </p:nvPr>
        </p:nvSpPr>
        <p:spPr/>
        <p:txBody>
          <a:bodyPr/>
          <a:lstStyle/>
          <a:p>
            <a:r>
              <a:rPr lang="en-US" smtClean="0"/>
              <a:t>4/18/16</a:t>
            </a:r>
            <a:endParaRPr lang="en-US"/>
          </a:p>
        </p:txBody>
      </p:sp>
      <p:sp>
        <p:nvSpPr>
          <p:cNvPr id="6" name="Slide Number Placeholder 5"/>
          <p:cNvSpPr>
            <a:spLocks noGrp="1"/>
          </p:cNvSpPr>
          <p:nvPr>
            <p:ph type="sldNum" sz="quarter" idx="12"/>
          </p:nvPr>
        </p:nvSpPr>
        <p:spPr/>
        <p:txBody>
          <a:bodyPr/>
          <a:lstStyle/>
          <a:p>
            <a:fld id="{1EA4C027-9854-EC4D-ACCF-1A0954D07985}" type="slidenum">
              <a:rPr lang="en-US" smtClean="0"/>
              <a:t>1</a:t>
            </a:fld>
            <a:endParaRPr lang="en-US"/>
          </a:p>
        </p:txBody>
      </p:sp>
    </p:spTree>
    <p:extLst>
      <p:ext uri="{BB962C8B-B14F-4D97-AF65-F5344CB8AC3E}">
        <p14:creationId xmlns:p14="http://schemas.microsoft.com/office/powerpoint/2010/main" val="241540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4560195" y="985484"/>
            <a:ext cx="5102603" cy="3826952"/>
          </a:xfrm>
        </p:spPr>
      </p:pic>
      <p:sp>
        <p:nvSpPr>
          <p:cNvPr id="2" name="Date Placeholder 1"/>
          <p:cNvSpPr>
            <a:spLocks noGrp="1"/>
          </p:cNvSpPr>
          <p:nvPr>
            <p:ph type="dt" sz="half" idx="10"/>
          </p:nvPr>
        </p:nvSpPr>
        <p:spPr/>
        <p:txBody>
          <a:bodyPr/>
          <a:lstStyle/>
          <a:p>
            <a:r>
              <a:rPr lang="en-US" dirty="0" smtClean="0"/>
              <a:t>4/24/16</a:t>
            </a:r>
            <a:endParaRPr lang="en-US" dirty="0"/>
          </a:p>
        </p:txBody>
      </p:sp>
      <p:sp>
        <p:nvSpPr>
          <p:cNvPr id="7" name="Slide Number Placeholder 6"/>
          <p:cNvSpPr>
            <a:spLocks noGrp="1"/>
          </p:cNvSpPr>
          <p:nvPr>
            <p:ph type="sldNum" sz="quarter" idx="12"/>
          </p:nvPr>
        </p:nvSpPr>
        <p:spPr/>
        <p:txBody>
          <a:bodyPr/>
          <a:lstStyle/>
          <a:p>
            <a:endParaRPr lang="en-US" dirty="0"/>
          </a:p>
        </p:txBody>
      </p:sp>
      <p:sp>
        <p:nvSpPr>
          <p:cNvPr id="8" name="Footer Placeholder 2"/>
          <p:cNvSpPr>
            <a:spLocks noGrp="1"/>
          </p:cNvSpPr>
          <p:nvPr>
            <p:ph type="ftr" sz="quarter" idx="11"/>
          </p:nvPr>
        </p:nvSpPr>
        <p:spPr>
          <a:xfrm>
            <a:off x="2362200" y="6356350"/>
            <a:ext cx="4572000" cy="365125"/>
          </a:xfrm>
        </p:spPr>
        <p:txBody>
          <a:bodyPr/>
          <a:lstStyle/>
          <a:p>
            <a:r>
              <a:rPr lang="en-US" dirty="0"/>
              <a:t>Photo credit: IPTK, 2008</a:t>
            </a:r>
          </a:p>
        </p:txBody>
      </p:sp>
      <p:sp>
        <p:nvSpPr>
          <p:cNvPr id="6" name="TextBox 5"/>
          <p:cNvSpPr txBox="1"/>
          <p:nvPr/>
        </p:nvSpPr>
        <p:spPr>
          <a:xfrm>
            <a:off x="1046923" y="347657"/>
            <a:ext cx="2464904" cy="4832092"/>
          </a:xfrm>
          <a:prstGeom prst="rect">
            <a:avLst/>
          </a:prstGeom>
          <a:noFill/>
        </p:spPr>
        <p:txBody>
          <a:bodyPr wrap="square" rtlCol="0">
            <a:spAutoFit/>
          </a:bodyPr>
          <a:lstStyle/>
          <a:p>
            <a:endParaRPr lang="en-US" sz="1400" dirty="0">
              <a:latin typeface="Arial Narrow" charset="0"/>
              <a:ea typeface="Arial Narrow" charset="0"/>
              <a:cs typeface="Arial Narrow" charset="0"/>
            </a:endParaRPr>
          </a:p>
          <a:p>
            <a:r>
              <a:rPr lang="en-US" sz="1400" dirty="0">
                <a:latin typeface="Arial Narrow" charset="0"/>
                <a:ea typeface="Arial Narrow" charset="0"/>
                <a:cs typeface="Arial Narrow" charset="0"/>
              </a:rPr>
              <a:t>Atta </a:t>
            </a:r>
            <a:r>
              <a:rPr lang="en-US" sz="1400" dirty="0" smtClean="0">
                <a:latin typeface="Arial Narrow" charset="0"/>
                <a:ea typeface="Arial Narrow" charset="0"/>
                <a:cs typeface="Arial Narrow" charset="0"/>
              </a:rPr>
              <a:t>Mohammad (circa 1940-2016) was the </a:t>
            </a:r>
            <a:r>
              <a:rPr lang="en-US" sz="1400" dirty="0">
                <a:latin typeface="Arial Narrow" charset="0"/>
                <a:ea typeface="Arial Narrow" charset="0"/>
                <a:cs typeface="Arial Narrow" charset="0"/>
              </a:rPr>
              <a:t>gravedigger and caretaker of </a:t>
            </a:r>
            <a:r>
              <a:rPr lang="en-US" sz="1400" dirty="0" smtClean="0">
                <a:latin typeface="Arial Narrow" charset="0"/>
                <a:ea typeface="Arial Narrow" charset="0"/>
                <a:cs typeface="Arial Narrow" charset="0"/>
              </a:rPr>
              <a:t>the unknown, unmarked and some mass graves at </a:t>
            </a:r>
            <a:r>
              <a:rPr lang="en-US" sz="1400" dirty="0" err="1">
                <a:latin typeface="Arial Narrow" charset="0"/>
                <a:ea typeface="Arial Narrow" charset="0"/>
                <a:cs typeface="Arial Narrow" charset="0"/>
              </a:rPr>
              <a:t>Chehal</a:t>
            </a:r>
            <a:r>
              <a:rPr lang="en-US" sz="1400" dirty="0">
                <a:latin typeface="Arial Narrow" charset="0"/>
                <a:ea typeface="Arial Narrow" charset="0"/>
                <a:cs typeface="Arial Narrow" charset="0"/>
              </a:rPr>
              <a:t> </a:t>
            </a:r>
            <a:r>
              <a:rPr lang="en-US" sz="1400" dirty="0" err="1">
                <a:latin typeface="Arial Narrow" charset="0"/>
                <a:ea typeface="Arial Narrow" charset="0"/>
                <a:cs typeface="Arial Narrow" charset="0"/>
              </a:rPr>
              <a:t>Bimyar</a:t>
            </a:r>
            <a:r>
              <a:rPr lang="en-US" sz="1400" dirty="0">
                <a:latin typeface="Arial Narrow" charset="0"/>
                <a:ea typeface="Arial Narrow" charset="0"/>
                <a:cs typeface="Arial Narrow" charset="0"/>
              </a:rPr>
              <a:t> in </a:t>
            </a:r>
            <a:r>
              <a:rPr lang="en-US" sz="1400" dirty="0" err="1" smtClean="0">
                <a:latin typeface="Arial Narrow" charset="0"/>
                <a:ea typeface="Arial Narrow" charset="0"/>
                <a:cs typeface="Arial Narrow" charset="0"/>
              </a:rPr>
              <a:t>Baramulla</a:t>
            </a:r>
            <a:r>
              <a:rPr lang="en-US" sz="1400" dirty="0">
                <a:latin typeface="Arial Narrow" charset="0"/>
                <a:ea typeface="Arial Narrow" charset="0"/>
                <a:cs typeface="Arial Narrow" charset="0"/>
              </a:rPr>
              <a:t> </a:t>
            </a:r>
            <a:r>
              <a:rPr lang="en-US" sz="1400" dirty="0" smtClean="0">
                <a:latin typeface="Arial Narrow" charset="0"/>
                <a:ea typeface="Arial Narrow" charset="0"/>
                <a:cs typeface="Arial Narrow" charset="0"/>
              </a:rPr>
              <a:t>District</a:t>
            </a:r>
            <a:r>
              <a:rPr lang="en-US" sz="1200" dirty="0" smtClean="0">
                <a:latin typeface="Arial Narrow" charset="0"/>
                <a:ea typeface="Arial Narrow" charset="0"/>
                <a:cs typeface="Arial Narrow" charset="0"/>
              </a:rPr>
              <a:t>. </a:t>
            </a:r>
          </a:p>
          <a:p>
            <a:endParaRPr lang="en-US" sz="1400" dirty="0">
              <a:latin typeface="Arial Narrow" charset="0"/>
              <a:ea typeface="Arial Narrow" charset="0"/>
              <a:cs typeface="Arial Narrow" charset="0"/>
            </a:endParaRPr>
          </a:p>
          <a:p>
            <a:r>
              <a:rPr lang="en-US" sz="1400" dirty="0" smtClean="0">
                <a:latin typeface="Arial Narrow" charset="0"/>
                <a:ea typeface="Arial Narrow" charset="0"/>
                <a:cs typeface="Arial Narrow" charset="0"/>
              </a:rPr>
              <a:t>For </a:t>
            </a:r>
            <a:r>
              <a:rPr lang="en-US" sz="1400" dirty="0">
                <a:latin typeface="Arial Narrow" charset="0"/>
                <a:ea typeface="Arial Narrow" charset="0"/>
                <a:cs typeface="Arial Narrow" charset="0"/>
              </a:rPr>
              <a:t>those seeking to locate persons missing and disappeared and to access local knowledge and the events of history, </a:t>
            </a:r>
            <a:r>
              <a:rPr lang="en-US" sz="1400" dirty="0" smtClean="0">
                <a:latin typeface="Arial Narrow" charset="0"/>
                <a:ea typeface="Arial Narrow" charset="0"/>
                <a:cs typeface="Arial Narrow" charset="0"/>
              </a:rPr>
              <a:t>Atta Mohammad’s </a:t>
            </a:r>
            <a:r>
              <a:rPr lang="en-US" sz="1400" dirty="0">
                <a:latin typeface="Arial Narrow" charset="0"/>
                <a:ea typeface="Arial Narrow" charset="0"/>
                <a:cs typeface="Arial Narrow" charset="0"/>
              </a:rPr>
              <a:t>commitment to remembrance rendered navigable complex modes of power that organize landscapes of subjection</a:t>
            </a:r>
            <a:r>
              <a:rPr lang="en-US" sz="1400" dirty="0" smtClean="0">
                <a:latin typeface="Arial Narrow" charset="0"/>
                <a:ea typeface="Arial Narrow" charset="0"/>
                <a:cs typeface="Arial Narrow" charset="0"/>
              </a:rPr>
              <a:t>. An example</a:t>
            </a:r>
            <a:r>
              <a:rPr lang="en-US" sz="1400" dirty="0">
                <a:latin typeface="Arial Narrow" charset="0"/>
                <a:ea typeface="Arial Narrow" charset="0"/>
                <a:cs typeface="Arial Narrow" charset="0"/>
              </a:rPr>
              <a:t>, next of kin from Srinagar, following identification, </a:t>
            </a:r>
            <a:r>
              <a:rPr lang="en-US" sz="1400" dirty="0" smtClean="0">
                <a:latin typeface="Arial Narrow" charset="0"/>
                <a:ea typeface="Arial Narrow" charset="0"/>
                <a:cs typeface="Arial Narrow" charset="0"/>
              </a:rPr>
              <a:t>were able to claim </a:t>
            </a:r>
            <a:r>
              <a:rPr lang="en-US" sz="1400" dirty="0">
                <a:latin typeface="Arial Narrow" charset="0"/>
                <a:ea typeface="Arial Narrow" charset="0"/>
                <a:cs typeface="Arial Narrow" charset="0"/>
              </a:rPr>
              <a:t>10 to 15 cadavers from </a:t>
            </a:r>
            <a:r>
              <a:rPr lang="en-US" sz="1400" dirty="0" err="1" smtClean="0">
                <a:latin typeface="Arial Narrow" charset="0"/>
                <a:ea typeface="Arial Narrow" charset="0"/>
                <a:cs typeface="Arial Narrow" charset="0"/>
              </a:rPr>
              <a:t>Chehal</a:t>
            </a:r>
            <a:r>
              <a:rPr lang="en-US" sz="1400" dirty="0" smtClean="0">
                <a:latin typeface="Arial Narrow" charset="0"/>
                <a:ea typeface="Arial Narrow" charset="0"/>
                <a:cs typeface="Arial Narrow" charset="0"/>
              </a:rPr>
              <a:t>.</a:t>
            </a:r>
          </a:p>
          <a:p>
            <a:endParaRPr lang="en-US" sz="1400" dirty="0">
              <a:latin typeface="Arial Narrow" charset="0"/>
              <a:ea typeface="Arial Narrow" charset="0"/>
              <a:cs typeface="Arial Narrow" charset="0"/>
            </a:endParaRPr>
          </a:p>
          <a:p>
            <a:endParaRPr lang="en-US" sz="1400" dirty="0">
              <a:latin typeface="Arial Narrow" charset="0"/>
              <a:ea typeface="Arial Narrow" charset="0"/>
              <a:cs typeface="Arial Narrow" charset="0"/>
            </a:endParaRPr>
          </a:p>
          <a:p>
            <a:endParaRPr lang="en-US" sz="1400" dirty="0">
              <a:latin typeface="Arial Narrow" charset="0"/>
              <a:ea typeface="Arial Narrow" charset="0"/>
              <a:cs typeface="Arial Narrow" charset="0"/>
            </a:endParaRPr>
          </a:p>
        </p:txBody>
      </p:sp>
      <p:sp>
        <p:nvSpPr>
          <p:cNvPr id="4" name="Rectangle 3"/>
          <p:cNvSpPr/>
          <p:nvPr/>
        </p:nvSpPr>
        <p:spPr>
          <a:xfrm>
            <a:off x="283242" y="5987018"/>
            <a:ext cx="3587970" cy="307777"/>
          </a:xfrm>
          <a:prstGeom prst="rect">
            <a:avLst/>
          </a:prstGeom>
        </p:spPr>
        <p:txBody>
          <a:bodyPr wrap="none">
            <a:spAutoFit/>
          </a:bodyPr>
          <a:lstStyle/>
          <a:p>
            <a:r>
              <a:rPr lang="en-US" sz="1400" dirty="0" smtClean="0">
                <a:latin typeface="Arial Narrow" charset="0"/>
                <a:ea typeface="Arial Narrow" charset="0"/>
                <a:cs typeface="Arial Narrow" charset="0"/>
              </a:rPr>
              <a:t>Caption: Ata </a:t>
            </a:r>
            <a:r>
              <a:rPr lang="en-US" sz="1400" dirty="0">
                <a:latin typeface="Arial Narrow" charset="0"/>
                <a:ea typeface="Arial Narrow" charset="0"/>
                <a:cs typeface="Arial Narrow" charset="0"/>
              </a:rPr>
              <a:t>Mohammad at his humble abode, 2008</a:t>
            </a:r>
          </a:p>
        </p:txBody>
      </p:sp>
    </p:spTree>
    <p:extLst>
      <p:ext uri="{BB962C8B-B14F-4D97-AF65-F5344CB8AC3E}">
        <p14:creationId xmlns:p14="http://schemas.microsoft.com/office/powerpoint/2010/main" val="37356391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91390" y="1221223"/>
            <a:ext cx="4486522" cy="3364892"/>
          </a:xfrm>
        </p:spPr>
      </p:pic>
      <p:sp>
        <p:nvSpPr>
          <p:cNvPr id="2" name="Date Placeholder 1"/>
          <p:cNvSpPr>
            <a:spLocks noGrp="1"/>
          </p:cNvSpPr>
          <p:nvPr>
            <p:ph type="dt" sz="half" idx="10"/>
          </p:nvPr>
        </p:nvSpPr>
        <p:spPr/>
        <p:txBody>
          <a:bodyPr/>
          <a:lstStyle/>
          <a:p>
            <a:r>
              <a:rPr lang="en-US" dirty="0" smtClean="0"/>
              <a:t>4/24/16</a:t>
            </a:r>
            <a:endParaRPr lang="en-US" dirty="0"/>
          </a:p>
        </p:txBody>
      </p:sp>
      <p:sp>
        <p:nvSpPr>
          <p:cNvPr id="5" name="Slide Number Placeholder 4"/>
          <p:cNvSpPr>
            <a:spLocks noGrp="1"/>
          </p:cNvSpPr>
          <p:nvPr>
            <p:ph type="sldNum" sz="quarter" idx="12"/>
          </p:nvPr>
        </p:nvSpPr>
        <p:spPr/>
        <p:txBody>
          <a:bodyPr/>
          <a:lstStyle/>
          <a:p>
            <a:fld id="{1EA4C027-9854-EC4D-ACCF-1A0954D07985}" type="slidenum">
              <a:rPr lang="en-US" smtClean="0"/>
              <a:t>3</a:t>
            </a:fld>
            <a:endParaRPr lang="en-US"/>
          </a:p>
        </p:txBody>
      </p:sp>
      <p:sp>
        <p:nvSpPr>
          <p:cNvPr id="7" name="Footer Placeholder 2"/>
          <p:cNvSpPr>
            <a:spLocks noGrp="1"/>
          </p:cNvSpPr>
          <p:nvPr>
            <p:ph type="ftr" sz="quarter" idx="11"/>
          </p:nvPr>
        </p:nvSpPr>
        <p:spPr>
          <a:xfrm>
            <a:off x="2362200" y="6356350"/>
            <a:ext cx="4572000" cy="365125"/>
          </a:xfrm>
        </p:spPr>
        <p:txBody>
          <a:bodyPr/>
          <a:lstStyle/>
          <a:p>
            <a:r>
              <a:rPr lang="en-US" dirty="0"/>
              <a:t>Photo credit: IPTK, 2008</a:t>
            </a:r>
          </a:p>
        </p:txBody>
      </p:sp>
      <p:sp>
        <p:nvSpPr>
          <p:cNvPr id="3" name="TextBox 2"/>
          <p:cNvSpPr txBox="1"/>
          <p:nvPr/>
        </p:nvSpPr>
        <p:spPr>
          <a:xfrm>
            <a:off x="7522029" y="4691743"/>
            <a:ext cx="348342" cy="174171"/>
          </a:xfrm>
          <a:prstGeom prst="rect">
            <a:avLst/>
          </a:prstGeom>
          <a:solidFill>
            <a:schemeClr val="bg1"/>
          </a:solidFill>
        </p:spPr>
        <p:txBody>
          <a:bodyPr wrap="square" rtlCol="0">
            <a:spAutoFit/>
          </a:bodyPr>
          <a:lstStyle/>
          <a:p>
            <a:endParaRPr lang="en-US"/>
          </a:p>
        </p:txBody>
      </p:sp>
      <p:sp>
        <p:nvSpPr>
          <p:cNvPr id="10" name="TextBox 9"/>
          <p:cNvSpPr txBox="1"/>
          <p:nvPr/>
        </p:nvSpPr>
        <p:spPr>
          <a:xfrm>
            <a:off x="5393635" y="1251330"/>
            <a:ext cx="2809461" cy="5447645"/>
          </a:xfrm>
          <a:prstGeom prst="rect">
            <a:avLst/>
          </a:prstGeom>
          <a:noFill/>
        </p:spPr>
        <p:txBody>
          <a:bodyPr wrap="square" rtlCol="0">
            <a:spAutoFit/>
          </a:bodyPr>
          <a:lstStyle/>
          <a:p>
            <a:endParaRPr lang="en-US" sz="1200" dirty="0">
              <a:latin typeface="Arial Narrow" charset="0"/>
              <a:ea typeface="Arial Narrow" charset="0"/>
              <a:cs typeface="Arial Narrow" charset="0"/>
            </a:endParaRPr>
          </a:p>
          <a:p>
            <a:r>
              <a:rPr lang="en-US" sz="1200" dirty="0">
                <a:latin typeface="Arial Narrow" charset="0"/>
                <a:ea typeface="Arial Narrow" charset="0"/>
                <a:cs typeface="Arial Narrow" charset="0"/>
              </a:rPr>
              <a:t>The graveyard at </a:t>
            </a:r>
            <a:r>
              <a:rPr lang="en-US" sz="1200" dirty="0" err="1">
                <a:latin typeface="Arial Narrow" charset="0"/>
                <a:ea typeface="Arial Narrow" charset="0"/>
                <a:cs typeface="Arial Narrow" charset="0"/>
              </a:rPr>
              <a:t>Chehal</a:t>
            </a:r>
            <a:r>
              <a:rPr lang="en-US" sz="1200" dirty="0">
                <a:latin typeface="Arial Narrow" charset="0"/>
                <a:ea typeface="Arial Narrow" charset="0"/>
                <a:cs typeface="Arial Narrow" charset="0"/>
              </a:rPr>
              <a:t> is filled with loose gravel, adjacent to a boy's high school. Mohammad stated that people who were forced to bury the dead in unmarked graves live with prolonged psychosocial and physical health impacts. Many that live proximate to the graves, their dreams are animated by fear and daily life inhabited with nervousness and unease. The affect of the graves women and children is daunting</a:t>
            </a:r>
            <a:r>
              <a:rPr lang="en-US" sz="1200" dirty="0" smtClean="0">
                <a:latin typeface="Arial Narrow" charset="0"/>
                <a:ea typeface="Arial Narrow" charset="0"/>
                <a:cs typeface="Arial Narrow" charset="0"/>
              </a:rPr>
              <a:t>.</a:t>
            </a:r>
          </a:p>
          <a:p>
            <a:endParaRPr lang="en-US" sz="1200" dirty="0">
              <a:latin typeface="Arial Narrow" charset="0"/>
              <a:ea typeface="Arial Narrow" charset="0"/>
              <a:cs typeface="Arial Narrow" charset="0"/>
            </a:endParaRPr>
          </a:p>
          <a:p>
            <a:r>
              <a:rPr lang="en-US" sz="1200" dirty="0">
                <a:latin typeface="Arial Narrow" charset="0"/>
                <a:ea typeface="Arial Narrow" charset="0"/>
                <a:cs typeface="Arial Narrow" charset="0"/>
              </a:rPr>
              <a:t>In an interview in 2008, Mohammad told me [Angana Chatterji</a:t>
            </a:r>
            <a:r>
              <a:rPr lang="en-US" sz="1200" dirty="0" smtClean="0">
                <a:latin typeface="Arial Narrow" charset="0"/>
                <a:ea typeface="Arial Narrow" charset="0"/>
                <a:cs typeface="Arial Narrow" charset="0"/>
              </a:rPr>
              <a:t>]: "</a:t>
            </a:r>
            <a:r>
              <a:rPr lang="en-US" sz="1200" dirty="0">
                <a:latin typeface="Arial Narrow" charset="0"/>
                <a:ea typeface="Arial Narrow" charset="0"/>
                <a:cs typeface="Arial Narrow" charset="0"/>
              </a:rPr>
              <a:t>The blood in my veins is still. Sleep is haunted with dreams of the earth, thick soil separated into graves, pressed with bodies dead from fake encounters.”</a:t>
            </a:r>
          </a:p>
          <a:p>
            <a:endParaRPr lang="en-US" sz="1200" dirty="0">
              <a:latin typeface="Arial Narrow" charset="0"/>
              <a:ea typeface="Arial Narrow" charset="0"/>
              <a:cs typeface="Arial Narrow" charset="0"/>
            </a:endParaRPr>
          </a:p>
          <a:p>
            <a:r>
              <a:rPr lang="en-US" sz="1200" dirty="0">
                <a:latin typeface="Arial Narrow" charset="0"/>
                <a:ea typeface="Arial Narrow" charset="0"/>
                <a:cs typeface="Arial Narrow" charset="0"/>
              </a:rPr>
              <a:t> </a:t>
            </a:r>
          </a:p>
          <a:p>
            <a:r>
              <a:rPr lang="en-US" sz="1200" dirty="0" smtClean="0">
                <a:latin typeface="Arial Narrow" charset="0"/>
                <a:ea typeface="Arial Narrow" charset="0"/>
                <a:cs typeface="Arial Narrow" charset="0"/>
              </a:rPr>
              <a:t>Ata </a:t>
            </a:r>
            <a:r>
              <a:rPr lang="en-US" sz="1200" dirty="0">
                <a:latin typeface="Arial Narrow" charset="0"/>
                <a:ea typeface="Arial Narrow" charset="0"/>
                <a:cs typeface="Arial Narrow" charset="0"/>
              </a:rPr>
              <a:t>Mohamad cared for the graves and circulated the details of the cadavers within the </a:t>
            </a:r>
            <a:r>
              <a:rPr lang="en-US" sz="1200" dirty="0" smtClean="0">
                <a:latin typeface="Arial Narrow" charset="0"/>
                <a:ea typeface="Arial Narrow" charset="0"/>
                <a:cs typeface="Arial Narrow" charset="0"/>
              </a:rPr>
              <a:t>community, he said, </a:t>
            </a:r>
            <a:r>
              <a:rPr lang="en-US" sz="1200" dirty="0">
                <a:latin typeface="Arial Narrow" charset="0"/>
                <a:ea typeface="Arial Narrow" charset="0"/>
                <a:cs typeface="Arial Narrow" charset="0"/>
              </a:rPr>
              <a:t>“Out of faith, and a larger conviction of duty to the dead. Such obligation is necessary to care for the living.”</a:t>
            </a:r>
          </a:p>
          <a:p>
            <a:endParaRPr lang="en-US" sz="1200" dirty="0" smtClean="0">
              <a:latin typeface="Arial Narrow" charset="0"/>
              <a:ea typeface="Arial Narrow" charset="0"/>
              <a:cs typeface="Arial Narrow" charset="0"/>
            </a:endParaRPr>
          </a:p>
          <a:p>
            <a:endParaRPr lang="en-US" sz="1200" dirty="0">
              <a:latin typeface="Arial Narrow" charset="0"/>
              <a:ea typeface="Arial Narrow" charset="0"/>
              <a:cs typeface="Arial Narrow" charset="0"/>
            </a:endParaRPr>
          </a:p>
          <a:p>
            <a:endParaRPr lang="en-US" sz="1200" dirty="0">
              <a:latin typeface="Arial Narrow" charset="0"/>
              <a:ea typeface="Arial Narrow" charset="0"/>
              <a:cs typeface="Arial Narrow" charset="0"/>
            </a:endParaRPr>
          </a:p>
          <a:p>
            <a:endParaRPr lang="en-US" sz="1200" dirty="0" smtClean="0">
              <a:latin typeface="Arial Narrow" charset="0"/>
              <a:ea typeface="Arial Narrow" charset="0"/>
              <a:cs typeface="Arial Narrow" charset="0"/>
            </a:endParaRPr>
          </a:p>
          <a:p>
            <a:endParaRPr lang="en-US" sz="1200" dirty="0">
              <a:latin typeface="Arial Narrow" charset="0"/>
              <a:ea typeface="Arial Narrow" charset="0"/>
              <a:cs typeface="Arial Narrow" charset="0"/>
            </a:endParaRPr>
          </a:p>
        </p:txBody>
      </p:sp>
      <p:sp>
        <p:nvSpPr>
          <p:cNvPr id="4" name="Rectangle 3"/>
          <p:cNvSpPr/>
          <p:nvPr/>
        </p:nvSpPr>
        <p:spPr>
          <a:xfrm>
            <a:off x="1152206" y="5410385"/>
            <a:ext cx="3364892" cy="523220"/>
          </a:xfrm>
          <a:prstGeom prst="rect">
            <a:avLst/>
          </a:prstGeom>
        </p:spPr>
        <p:txBody>
          <a:bodyPr wrap="square">
            <a:spAutoFit/>
          </a:bodyPr>
          <a:lstStyle/>
          <a:p>
            <a:r>
              <a:rPr lang="en-US" sz="1400" dirty="0" smtClean="0">
                <a:latin typeface="Arial Narrow" charset="0"/>
                <a:ea typeface="Arial Narrow" charset="0"/>
                <a:cs typeface="Arial Narrow" charset="0"/>
              </a:rPr>
              <a:t>Caption: Angana </a:t>
            </a:r>
            <a:r>
              <a:rPr lang="en-US" sz="1400" dirty="0">
                <a:latin typeface="Arial Narrow" charset="0"/>
                <a:ea typeface="Arial Narrow" charset="0"/>
                <a:cs typeface="Arial Narrow" charset="0"/>
              </a:rPr>
              <a:t>Chatterji &amp; Ata Mohammad in conversation near the </a:t>
            </a:r>
            <a:r>
              <a:rPr lang="en-US" sz="1400" dirty="0" smtClean="0">
                <a:latin typeface="Arial Narrow" charset="0"/>
                <a:ea typeface="Arial Narrow" charset="0"/>
                <a:cs typeface="Arial Narrow" charset="0"/>
              </a:rPr>
              <a:t>graveyard</a:t>
            </a:r>
            <a:endParaRPr lang="en-US" sz="1400" dirty="0">
              <a:latin typeface="Arial Narrow" charset="0"/>
              <a:ea typeface="Arial Narrow" charset="0"/>
              <a:cs typeface="Arial Narrow" charset="0"/>
            </a:endParaRPr>
          </a:p>
        </p:txBody>
      </p:sp>
    </p:spTree>
    <p:extLst>
      <p:ext uri="{BB962C8B-B14F-4D97-AF65-F5344CB8AC3E}">
        <p14:creationId xmlns:p14="http://schemas.microsoft.com/office/powerpoint/2010/main" val="3436381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rotWithShape="1">
          <a:blip r:embed="rId3">
            <a:extLst>
              <a:ext uri="{28A0092B-C50C-407E-A947-70E740481C1C}">
                <a14:useLocalDpi xmlns:a14="http://schemas.microsoft.com/office/drawing/2010/main" val="0"/>
              </a:ext>
            </a:extLst>
          </a:blip>
          <a:srcRect r="19927"/>
          <a:stretch/>
        </p:blipFill>
        <p:spPr>
          <a:xfrm>
            <a:off x="344556" y="1052217"/>
            <a:ext cx="4762388" cy="4460638"/>
          </a:xfrm>
          <a:prstGeom prst="rect">
            <a:avLst/>
          </a:prstGeom>
        </p:spPr>
      </p:pic>
      <p:sp>
        <p:nvSpPr>
          <p:cNvPr id="2" name="Date Placeholder 1"/>
          <p:cNvSpPr>
            <a:spLocks noGrp="1"/>
          </p:cNvSpPr>
          <p:nvPr>
            <p:ph type="dt" sz="half" idx="10"/>
          </p:nvPr>
        </p:nvSpPr>
        <p:spPr/>
        <p:txBody>
          <a:bodyPr/>
          <a:lstStyle/>
          <a:p>
            <a:r>
              <a:rPr lang="en-US" dirty="0" smtClean="0"/>
              <a:t>4/24/16</a:t>
            </a:r>
            <a:endParaRPr lang="en-US" dirty="0"/>
          </a:p>
        </p:txBody>
      </p:sp>
      <p:sp>
        <p:nvSpPr>
          <p:cNvPr id="7" name="Footer Placeholder 2"/>
          <p:cNvSpPr>
            <a:spLocks noGrp="1"/>
          </p:cNvSpPr>
          <p:nvPr>
            <p:ph type="ftr" sz="quarter" idx="11"/>
          </p:nvPr>
        </p:nvSpPr>
        <p:spPr>
          <a:xfrm>
            <a:off x="2362200" y="6356350"/>
            <a:ext cx="4572000" cy="365125"/>
          </a:xfrm>
        </p:spPr>
        <p:txBody>
          <a:bodyPr/>
          <a:lstStyle/>
          <a:p>
            <a:r>
              <a:rPr lang="en-US" dirty="0"/>
              <a:t>Photo credit: IPTK, 2008</a:t>
            </a:r>
          </a:p>
        </p:txBody>
      </p:sp>
      <p:sp>
        <p:nvSpPr>
          <p:cNvPr id="8" name="TextBox 7"/>
          <p:cNvSpPr txBox="1"/>
          <p:nvPr/>
        </p:nvSpPr>
        <p:spPr>
          <a:xfrm>
            <a:off x="1293525" y="4207695"/>
            <a:ext cx="831061" cy="4616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800" dirty="0" smtClean="0">
                <a:latin typeface="Arial Narrow" charset="0"/>
                <a:ea typeface="Arial Narrow" charset="0"/>
                <a:cs typeface="Arial Narrow" charset="0"/>
              </a:rPr>
              <a:t>Graveyard at </a:t>
            </a:r>
            <a:r>
              <a:rPr lang="en-US" sz="800" dirty="0" err="1" smtClean="0">
                <a:latin typeface="Arial Narrow" charset="0"/>
                <a:ea typeface="Arial Narrow" charset="0"/>
                <a:cs typeface="Arial Narrow" charset="0"/>
              </a:rPr>
              <a:t>Chehal</a:t>
            </a:r>
            <a:r>
              <a:rPr lang="en-US" sz="800" dirty="0" smtClean="0">
                <a:latin typeface="Arial Narrow" charset="0"/>
                <a:ea typeface="Arial Narrow" charset="0"/>
                <a:cs typeface="Arial Narrow" charset="0"/>
              </a:rPr>
              <a:t> </a:t>
            </a:r>
            <a:r>
              <a:rPr lang="en-US" sz="800" dirty="0" err="1" smtClean="0">
                <a:latin typeface="Arial Narrow" charset="0"/>
                <a:ea typeface="Arial Narrow" charset="0"/>
                <a:cs typeface="Arial Narrow" charset="0"/>
              </a:rPr>
              <a:t>Bimyar</a:t>
            </a:r>
            <a:r>
              <a:rPr lang="en-US" sz="800" dirty="0" smtClean="0">
                <a:latin typeface="Arial Narrow" charset="0"/>
                <a:ea typeface="Arial Narrow" charset="0"/>
                <a:cs typeface="Arial Narrow" charset="0"/>
              </a:rPr>
              <a:t>, </a:t>
            </a:r>
            <a:r>
              <a:rPr lang="en-US" sz="800" dirty="0" err="1" smtClean="0">
                <a:latin typeface="Arial Narrow" charset="0"/>
                <a:ea typeface="Arial Narrow" charset="0"/>
                <a:cs typeface="Arial Narrow" charset="0"/>
              </a:rPr>
              <a:t>Baramulla</a:t>
            </a:r>
            <a:r>
              <a:rPr lang="en-US" sz="800" dirty="0" smtClean="0">
                <a:latin typeface="Arial Narrow" charset="0"/>
                <a:ea typeface="Arial Narrow" charset="0"/>
                <a:cs typeface="Arial Narrow" charset="0"/>
              </a:rPr>
              <a:t> </a:t>
            </a:r>
            <a:r>
              <a:rPr lang="en-US" sz="800" dirty="0" err="1" smtClean="0">
                <a:latin typeface="Arial Narrow" charset="0"/>
                <a:ea typeface="Arial Narrow" charset="0"/>
                <a:cs typeface="Arial Narrow" charset="0"/>
              </a:rPr>
              <a:t>Distict</a:t>
            </a:r>
            <a:endParaRPr lang="en-US" sz="800" spc="50" dirty="0">
              <a:ln w="0"/>
              <a:solidFill>
                <a:schemeClr val="bg1"/>
              </a:solidFill>
              <a:effectLst>
                <a:innerShdw blurRad="63500" dist="50800" dir="13500000">
                  <a:srgbClr val="000000">
                    <a:alpha val="50000"/>
                  </a:srgbClr>
                </a:innerShdw>
              </a:effectLst>
              <a:latin typeface="Arial Narrow" charset="0"/>
              <a:ea typeface="Arial Narrow" charset="0"/>
              <a:cs typeface="Arial Narrow" charset="0"/>
            </a:endParaRPr>
          </a:p>
        </p:txBody>
      </p:sp>
      <p:sp>
        <p:nvSpPr>
          <p:cNvPr id="10" name="TextBox 9"/>
          <p:cNvSpPr txBox="1"/>
          <p:nvPr/>
        </p:nvSpPr>
        <p:spPr>
          <a:xfrm rot="11437946" flipV="1">
            <a:off x="2014406" y="3931110"/>
            <a:ext cx="103669" cy="8022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050" b="1" spc="50" dirty="0">
              <a:ln w="0"/>
              <a:solidFill>
                <a:schemeClr val="bg1"/>
              </a:solidFill>
              <a:effectLst>
                <a:innerShdw blurRad="63500" dist="50800" dir="13500000">
                  <a:srgbClr val="000000">
                    <a:alpha val="50000"/>
                  </a:srgbClr>
                </a:innerShdw>
              </a:effectLst>
              <a:latin typeface="Arial Narrow" charset="0"/>
              <a:ea typeface="Arial Narrow" charset="0"/>
              <a:cs typeface="Arial Narrow" charset="0"/>
            </a:endParaRPr>
          </a:p>
        </p:txBody>
      </p:sp>
      <p:sp>
        <p:nvSpPr>
          <p:cNvPr id="11" name="TextBox 10"/>
          <p:cNvSpPr txBox="1"/>
          <p:nvPr/>
        </p:nvSpPr>
        <p:spPr>
          <a:xfrm rot="11437946" flipV="1">
            <a:off x="8554395" y="1543763"/>
            <a:ext cx="103669" cy="8022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050" b="1" spc="50" dirty="0">
              <a:ln w="0"/>
              <a:solidFill>
                <a:schemeClr val="bg1"/>
              </a:solidFill>
              <a:effectLst>
                <a:innerShdw blurRad="63500" dist="50800" dir="13500000">
                  <a:srgbClr val="000000">
                    <a:alpha val="50000"/>
                  </a:srgbClr>
                </a:innerShdw>
              </a:effectLst>
              <a:latin typeface="Arial Narrow" charset="0"/>
              <a:ea typeface="Arial Narrow" charset="0"/>
              <a:cs typeface="Arial Narrow" charset="0"/>
            </a:endParaRPr>
          </a:p>
        </p:txBody>
      </p:sp>
      <p:sp>
        <p:nvSpPr>
          <p:cNvPr id="12" name="TextBox 11"/>
          <p:cNvSpPr txBox="1"/>
          <p:nvPr/>
        </p:nvSpPr>
        <p:spPr>
          <a:xfrm rot="11437946" flipV="1">
            <a:off x="2791895" y="3898991"/>
            <a:ext cx="103669" cy="8022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050" b="1" spc="50" dirty="0">
              <a:ln w="0"/>
              <a:solidFill>
                <a:schemeClr val="bg1"/>
              </a:solidFill>
              <a:effectLst>
                <a:innerShdw blurRad="63500" dist="50800" dir="13500000">
                  <a:srgbClr val="000000">
                    <a:alpha val="50000"/>
                  </a:srgbClr>
                </a:innerShdw>
              </a:effectLst>
              <a:latin typeface="Arial Narrow" charset="0"/>
              <a:ea typeface="Arial Narrow" charset="0"/>
              <a:cs typeface="Arial Narrow" charset="0"/>
            </a:endParaRPr>
          </a:p>
        </p:txBody>
      </p:sp>
      <p:sp>
        <p:nvSpPr>
          <p:cNvPr id="14" name="TextBox 13"/>
          <p:cNvSpPr txBox="1"/>
          <p:nvPr/>
        </p:nvSpPr>
        <p:spPr>
          <a:xfrm rot="11437946" flipV="1">
            <a:off x="6962080" y="1645535"/>
            <a:ext cx="147655" cy="11007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050" b="1" spc="50" dirty="0">
              <a:ln w="0"/>
              <a:solidFill>
                <a:schemeClr val="bg1"/>
              </a:solidFill>
              <a:effectLst>
                <a:innerShdw blurRad="63500" dist="50800" dir="13500000">
                  <a:srgbClr val="000000">
                    <a:alpha val="50000"/>
                  </a:srgbClr>
                </a:innerShdw>
              </a:effectLst>
              <a:latin typeface="Arial Narrow" charset="0"/>
              <a:ea typeface="Arial Narrow" charset="0"/>
              <a:cs typeface="Arial Narrow" charset="0"/>
            </a:endParaRPr>
          </a:p>
        </p:txBody>
      </p:sp>
      <p:sp>
        <p:nvSpPr>
          <p:cNvPr id="15" name="TextBox 14"/>
          <p:cNvSpPr txBox="1"/>
          <p:nvPr/>
        </p:nvSpPr>
        <p:spPr>
          <a:xfrm>
            <a:off x="5287696" y="1364121"/>
            <a:ext cx="2968408" cy="3231654"/>
          </a:xfrm>
          <a:prstGeom prst="rect">
            <a:avLst/>
          </a:prstGeom>
          <a:noFill/>
        </p:spPr>
        <p:txBody>
          <a:bodyPr wrap="square" rtlCol="0">
            <a:spAutoFit/>
          </a:bodyPr>
          <a:lstStyle/>
          <a:p>
            <a:r>
              <a:rPr lang="en-US" sz="1200" dirty="0">
                <a:latin typeface="Arial Narrow" charset="0"/>
                <a:ea typeface="Arial Narrow" charset="0"/>
                <a:cs typeface="Arial Narrow" charset="0"/>
              </a:rPr>
              <a:t>In </a:t>
            </a:r>
            <a:r>
              <a:rPr lang="en-US" sz="1200" b="1" dirty="0" err="1">
                <a:latin typeface="Arial Narrow" charset="0"/>
                <a:ea typeface="Arial Narrow" charset="0"/>
                <a:cs typeface="Arial Narrow" charset="0"/>
              </a:rPr>
              <a:t>Chehal</a:t>
            </a:r>
            <a:r>
              <a:rPr lang="en-US" sz="1200" b="1" dirty="0">
                <a:latin typeface="Arial Narrow" charset="0"/>
                <a:ea typeface="Arial Narrow" charset="0"/>
                <a:cs typeface="Arial Narrow" charset="0"/>
              </a:rPr>
              <a:t> </a:t>
            </a:r>
            <a:r>
              <a:rPr lang="en-US" sz="1200" b="1" dirty="0" err="1" smtClean="0">
                <a:latin typeface="Arial Narrow" charset="0"/>
                <a:ea typeface="Arial Narrow" charset="0"/>
                <a:cs typeface="Arial Narrow" charset="0"/>
              </a:rPr>
              <a:t>Bimyar</a:t>
            </a:r>
            <a:r>
              <a:rPr lang="en-US" sz="1200" dirty="0" smtClean="0">
                <a:latin typeface="Arial Narrow" charset="0"/>
                <a:ea typeface="Arial Narrow" charset="0"/>
                <a:cs typeface="Arial Narrow" charset="0"/>
              </a:rPr>
              <a:t>, </a:t>
            </a:r>
            <a:r>
              <a:rPr lang="en-US" sz="1200" dirty="0">
                <a:latin typeface="Arial Narrow" charset="0"/>
                <a:ea typeface="Arial Narrow" charset="0"/>
                <a:cs typeface="Arial Narrow" charset="0"/>
              </a:rPr>
              <a:t>International Peoples Tribunal of Kashmir (IPTK) located 132 graves. In June 2008, Atta Mohammad, then 68, stated to Angana Chatterji and </a:t>
            </a:r>
            <a:r>
              <a:rPr lang="en-US" sz="1200" dirty="0" err="1">
                <a:latin typeface="Arial Narrow" charset="0"/>
                <a:ea typeface="Arial Narrow" charset="0"/>
                <a:cs typeface="Arial Narrow" charset="0"/>
              </a:rPr>
              <a:t>Parvez</a:t>
            </a:r>
            <a:r>
              <a:rPr lang="en-US" sz="1200" dirty="0">
                <a:latin typeface="Arial Narrow" charset="0"/>
                <a:ea typeface="Arial Narrow" charset="0"/>
                <a:cs typeface="Arial Narrow" charset="0"/>
              </a:rPr>
              <a:t> </a:t>
            </a:r>
            <a:r>
              <a:rPr lang="en-US" sz="1200" dirty="0" err="1">
                <a:latin typeface="Arial Narrow" charset="0"/>
                <a:ea typeface="Arial Narrow" charset="0"/>
                <a:cs typeface="Arial Narrow" charset="0"/>
              </a:rPr>
              <a:t>Imroz</a:t>
            </a:r>
            <a:r>
              <a:rPr lang="en-US" sz="1200" dirty="0">
                <a:latin typeface="Arial Narrow" charset="0"/>
                <a:ea typeface="Arial Narrow" charset="0"/>
                <a:cs typeface="Arial Narrow" charset="0"/>
              </a:rPr>
              <a:t> that he had buried 203 bodies on a hillside adjacent to the Jhelum River between 2002-2006. </a:t>
            </a:r>
          </a:p>
          <a:p>
            <a:endParaRPr lang="en-US" sz="1200" dirty="0" smtClean="0">
              <a:latin typeface="Arial Narrow" charset="0"/>
              <a:ea typeface="Arial Narrow" charset="0"/>
              <a:cs typeface="Arial Narrow" charset="0"/>
            </a:endParaRPr>
          </a:p>
          <a:p>
            <a:r>
              <a:rPr lang="en-US" sz="1200" dirty="0" smtClean="0">
                <a:latin typeface="Arial Narrow" charset="0"/>
                <a:ea typeface="Arial Narrow" charset="0"/>
                <a:cs typeface="Arial Narrow" charset="0"/>
              </a:rPr>
              <a:t>Of </a:t>
            </a:r>
            <a:r>
              <a:rPr lang="en-US" sz="1200" dirty="0">
                <a:latin typeface="Arial Narrow" charset="0"/>
                <a:ea typeface="Arial Narrow" charset="0"/>
                <a:cs typeface="Arial Narrow" charset="0"/>
              </a:rPr>
              <a:t>these</a:t>
            </a:r>
            <a:r>
              <a:rPr lang="en-US" sz="1200" dirty="0" smtClean="0">
                <a:latin typeface="Arial Narrow" charset="0"/>
                <a:ea typeface="Arial Narrow" charset="0"/>
                <a:cs typeface="Arial Narrow" charset="0"/>
              </a:rPr>
              <a:t>, 132 graves, </a:t>
            </a:r>
            <a:r>
              <a:rPr lang="en-US" sz="1200" dirty="0">
                <a:latin typeface="Arial Narrow" charset="0"/>
                <a:ea typeface="Arial Narrow" charset="0"/>
                <a:cs typeface="Arial Narrow" charset="0"/>
              </a:rPr>
              <a:t>126 graves were </a:t>
            </a:r>
            <a:r>
              <a:rPr lang="en-US" sz="1200" dirty="0" smtClean="0">
                <a:latin typeface="Arial Narrow" charset="0"/>
                <a:ea typeface="Arial Narrow" charset="0"/>
                <a:cs typeface="Arial Narrow" charset="0"/>
              </a:rPr>
              <a:t>unnamed 63 </a:t>
            </a:r>
            <a:r>
              <a:rPr lang="en-US" sz="1200" dirty="0">
                <a:latin typeface="Arial Narrow" charset="0"/>
                <a:ea typeface="Arial Narrow" charset="0"/>
                <a:cs typeface="Arial Narrow" charset="0"/>
              </a:rPr>
              <a:t>graves held 2 bodies each = 126 bodies </a:t>
            </a:r>
            <a:r>
              <a:rPr lang="en-US" sz="1200" dirty="0" smtClean="0">
                <a:latin typeface="Arial Narrow" charset="0"/>
                <a:ea typeface="Arial Narrow" charset="0"/>
                <a:cs typeface="Arial Narrow" charset="0"/>
              </a:rPr>
              <a:t>, 5 </a:t>
            </a:r>
            <a:r>
              <a:rPr lang="en-US" sz="1200" dirty="0">
                <a:latin typeface="Arial Narrow" charset="0"/>
                <a:ea typeface="Arial Narrow" charset="0"/>
                <a:cs typeface="Arial Narrow" charset="0"/>
              </a:rPr>
              <a:t>graves held 3 bodies each = 15 </a:t>
            </a:r>
            <a:r>
              <a:rPr lang="en-US" sz="1200" dirty="0" smtClean="0">
                <a:latin typeface="Arial Narrow" charset="0"/>
                <a:ea typeface="Arial Narrow" charset="0"/>
                <a:cs typeface="Arial Narrow" charset="0"/>
              </a:rPr>
              <a:t>bodies, 64 </a:t>
            </a:r>
            <a:r>
              <a:rPr lang="en-US" sz="1200" dirty="0">
                <a:latin typeface="Arial Narrow" charset="0"/>
                <a:ea typeface="Arial Narrow" charset="0"/>
                <a:cs typeface="Arial Narrow" charset="0"/>
              </a:rPr>
              <a:t>graves held 1 body each = 64 </a:t>
            </a:r>
            <a:r>
              <a:rPr lang="en-US" sz="1200" dirty="0" smtClean="0">
                <a:latin typeface="Arial Narrow" charset="0"/>
                <a:ea typeface="Arial Narrow" charset="0"/>
                <a:cs typeface="Arial Narrow" charset="0"/>
              </a:rPr>
              <a:t>bodies. Total </a:t>
            </a:r>
            <a:r>
              <a:rPr lang="en-US" sz="1200" dirty="0">
                <a:latin typeface="Arial Narrow" charset="0"/>
                <a:ea typeface="Arial Narrow" charset="0"/>
                <a:cs typeface="Arial Narrow" charset="0"/>
              </a:rPr>
              <a:t>= 205 </a:t>
            </a:r>
            <a:r>
              <a:rPr lang="en-US" sz="1200" dirty="0" smtClean="0">
                <a:latin typeface="Arial Narrow" charset="0"/>
                <a:ea typeface="Arial Narrow" charset="0"/>
                <a:cs typeface="Arial Narrow" charset="0"/>
              </a:rPr>
              <a:t>bodies. Out of these (</a:t>
            </a:r>
            <a:r>
              <a:rPr lang="en-US" sz="1200" dirty="0">
                <a:latin typeface="Arial Narrow" charset="0"/>
                <a:ea typeface="Arial Narrow" charset="0"/>
                <a:cs typeface="Arial Narrow" charset="0"/>
              </a:rPr>
              <a:t>203 of which were buried by Atta Mohammad</a:t>
            </a:r>
            <a:r>
              <a:rPr lang="en-US" sz="1200" dirty="0" smtClean="0">
                <a:latin typeface="Arial Narrow" charset="0"/>
                <a:ea typeface="Arial Narrow" charset="0"/>
                <a:cs typeface="Arial Narrow" charset="0"/>
              </a:rPr>
              <a:t>) (</a:t>
            </a:r>
            <a:r>
              <a:rPr lang="en-US" sz="1200" dirty="0">
                <a:latin typeface="Arial Narrow" charset="0"/>
                <a:ea typeface="Arial Narrow" charset="0"/>
                <a:cs typeface="Arial Narrow" charset="0"/>
              </a:rPr>
              <a:t>Chatterji and </a:t>
            </a:r>
            <a:r>
              <a:rPr lang="en-US" sz="1200" dirty="0" err="1" smtClean="0">
                <a:latin typeface="Arial Narrow" charset="0"/>
                <a:ea typeface="Arial Narrow" charset="0"/>
                <a:cs typeface="Arial Narrow" charset="0"/>
              </a:rPr>
              <a:t>Imroz</a:t>
            </a:r>
            <a:r>
              <a:rPr lang="en-US" sz="1200" dirty="0" smtClean="0">
                <a:latin typeface="Arial Narrow" charset="0"/>
                <a:ea typeface="Arial Narrow" charset="0"/>
                <a:cs typeface="Arial Narrow" charset="0"/>
              </a:rPr>
              <a:t> </a:t>
            </a:r>
            <a:r>
              <a:rPr lang="en-US" sz="1200" dirty="0">
                <a:latin typeface="Arial Narrow" charset="0"/>
                <a:ea typeface="Arial Narrow" charset="0"/>
                <a:cs typeface="Arial Narrow" charset="0"/>
              </a:rPr>
              <a:t>et al., BURIED EVIDENCE, 2009: 55)</a:t>
            </a:r>
          </a:p>
          <a:p>
            <a:pPr lvl="1"/>
            <a:endParaRPr lang="en-US" sz="1200" dirty="0">
              <a:latin typeface="Arial Narrow" charset="0"/>
              <a:ea typeface="Arial Narrow" charset="0"/>
              <a:cs typeface="Arial Narrow" charset="0"/>
            </a:endParaRPr>
          </a:p>
          <a:p>
            <a:endParaRPr lang="en-US" sz="1200" dirty="0">
              <a:latin typeface="Arial Narrow" charset="0"/>
              <a:ea typeface="Arial Narrow" charset="0"/>
              <a:cs typeface="Arial Narrow" charset="0"/>
            </a:endParaRPr>
          </a:p>
          <a:p>
            <a:endParaRPr lang="en-US" sz="1200" dirty="0">
              <a:latin typeface="Arial Narrow" charset="0"/>
              <a:ea typeface="Arial Narrow" charset="0"/>
              <a:cs typeface="Arial Narrow" charset="0"/>
            </a:endParaRPr>
          </a:p>
        </p:txBody>
      </p:sp>
    </p:spTree>
    <p:extLst>
      <p:ext uri="{BB962C8B-B14F-4D97-AF65-F5344CB8AC3E}">
        <p14:creationId xmlns:p14="http://schemas.microsoft.com/office/powerpoint/2010/main" val="1615532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rotWithShape="1">
          <a:blip r:embed="rId3">
            <a:extLst>
              <a:ext uri="{28A0092B-C50C-407E-A947-70E740481C1C}">
                <a14:useLocalDpi xmlns:a14="http://schemas.microsoft.com/office/drawing/2010/main" val="0"/>
              </a:ext>
            </a:extLst>
          </a:blip>
          <a:srcRect t="509" r="2041" b="3444"/>
          <a:stretch/>
        </p:blipFill>
        <p:spPr>
          <a:xfrm rot="16200000">
            <a:off x="3257619" y="1000743"/>
            <a:ext cx="4604799" cy="4119963"/>
          </a:xfrm>
          <a:prstGeom prst="rect">
            <a:avLst/>
          </a:prstGeom>
        </p:spPr>
      </p:pic>
      <p:sp>
        <p:nvSpPr>
          <p:cNvPr id="2" name="Date Placeholder 1"/>
          <p:cNvSpPr>
            <a:spLocks noGrp="1"/>
          </p:cNvSpPr>
          <p:nvPr>
            <p:ph type="dt" sz="half" idx="10"/>
          </p:nvPr>
        </p:nvSpPr>
        <p:spPr/>
        <p:txBody>
          <a:bodyPr/>
          <a:lstStyle/>
          <a:p>
            <a:r>
              <a:rPr lang="en-US" dirty="0" smtClean="0"/>
              <a:t>4/24/16</a:t>
            </a:r>
            <a:endParaRPr lang="en-US" dirty="0"/>
          </a:p>
        </p:txBody>
      </p:sp>
      <p:sp>
        <p:nvSpPr>
          <p:cNvPr id="4" name="Slide Number Placeholder 3"/>
          <p:cNvSpPr>
            <a:spLocks noGrp="1"/>
          </p:cNvSpPr>
          <p:nvPr>
            <p:ph type="sldNum" sz="quarter" idx="12"/>
          </p:nvPr>
        </p:nvSpPr>
        <p:spPr/>
        <p:txBody>
          <a:bodyPr/>
          <a:lstStyle/>
          <a:p>
            <a:fld id="{1EA4C027-9854-EC4D-ACCF-1A0954D07985}" type="slidenum">
              <a:rPr lang="en-US" smtClean="0"/>
              <a:t>5</a:t>
            </a:fld>
            <a:endParaRPr lang="en-US"/>
          </a:p>
        </p:txBody>
      </p:sp>
      <p:sp>
        <p:nvSpPr>
          <p:cNvPr id="7" name="Footer Placeholder 2"/>
          <p:cNvSpPr>
            <a:spLocks noGrp="1"/>
          </p:cNvSpPr>
          <p:nvPr>
            <p:ph type="ftr" sz="quarter" idx="11"/>
          </p:nvPr>
        </p:nvSpPr>
        <p:spPr>
          <a:xfrm>
            <a:off x="2362200" y="6356350"/>
            <a:ext cx="4572000" cy="365125"/>
          </a:xfrm>
        </p:spPr>
        <p:txBody>
          <a:bodyPr/>
          <a:lstStyle/>
          <a:p>
            <a:r>
              <a:rPr lang="en-US" dirty="0"/>
              <a:t>Photo credit: IPTK, 2008</a:t>
            </a:r>
          </a:p>
        </p:txBody>
      </p:sp>
      <p:sp>
        <p:nvSpPr>
          <p:cNvPr id="8" name="TextBox 7"/>
          <p:cNvSpPr txBox="1"/>
          <p:nvPr/>
        </p:nvSpPr>
        <p:spPr>
          <a:xfrm>
            <a:off x="602973" y="1815547"/>
            <a:ext cx="2332383" cy="3231653"/>
          </a:xfrm>
          <a:prstGeom prst="rect">
            <a:avLst/>
          </a:prstGeom>
          <a:noFill/>
        </p:spPr>
        <p:txBody>
          <a:bodyPr wrap="square" rtlCol="0">
            <a:spAutoFit/>
          </a:bodyPr>
          <a:lstStyle/>
          <a:p>
            <a:r>
              <a:rPr lang="en-US" sz="1200" dirty="0" smtClean="0">
                <a:latin typeface="Arial Narrow" charset="0"/>
                <a:ea typeface="Arial Narrow" charset="0"/>
                <a:cs typeface="Arial Narrow" charset="0"/>
              </a:rPr>
              <a:t>“I </a:t>
            </a:r>
            <a:r>
              <a:rPr lang="en-US" sz="1200" dirty="0">
                <a:latin typeface="Arial Narrow" charset="0"/>
                <a:ea typeface="Arial Narrow" charset="0"/>
                <a:cs typeface="Arial Narrow" charset="0"/>
              </a:rPr>
              <a:t>have been terrorized by this task that was forced upon me. My nights are tormented and I cannot sleep, the bodies and graves appear and reappear in my dreams. My heart is weak from this labor. I have tried to remember all this... the sound of the earth as I covered the graves... bodies and faces that were mutilated... mothers who would never find their sons. My memory is an obligation. My memory is my contribution. I am tired, I am so very tired</a:t>
            </a:r>
            <a:r>
              <a:rPr lang="en-US" sz="1200" dirty="0" smtClean="0">
                <a:latin typeface="Arial Narrow" charset="0"/>
                <a:ea typeface="Arial Narrow" charset="0"/>
                <a:cs typeface="Arial Narrow" charset="0"/>
              </a:rPr>
              <a:t>.” said  Ata Mohammad </a:t>
            </a:r>
          </a:p>
          <a:p>
            <a:r>
              <a:rPr lang="en-US" sz="1200" dirty="0" smtClean="0">
                <a:latin typeface="Arial Narrow" charset="0"/>
                <a:ea typeface="Arial Narrow" charset="0"/>
                <a:cs typeface="Arial Narrow" charset="0"/>
              </a:rPr>
              <a:t>(</a:t>
            </a:r>
            <a:r>
              <a:rPr lang="en-US" sz="1200" dirty="0">
                <a:latin typeface="Arial Narrow" charset="0"/>
                <a:ea typeface="Arial Narrow" charset="0"/>
                <a:cs typeface="Arial Narrow" charset="0"/>
              </a:rPr>
              <a:t>Chatterji and </a:t>
            </a:r>
            <a:r>
              <a:rPr lang="en-US" sz="1200" dirty="0" err="1" smtClean="0">
                <a:latin typeface="Arial Narrow" charset="0"/>
                <a:ea typeface="Arial Narrow" charset="0"/>
                <a:cs typeface="Arial Narrow" charset="0"/>
              </a:rPr>
              <a:t>Imroz</a:t>
            </a:r>
            <a:r>
              <a:rPr lang="en-US" sz="1200" dirty="0" smtClean="0">
                <a:latin typeface="Arial Narrow" charset="0"/>
                <a:ea typeface="Arial Narrow" charset="0"/>
                <a:cs typeface="Arial Narrow" charset="0"/>
              </a:rPr>
              <a:t> </a:t>
            </a:r>
            <a:r>
              <a:rPr lang="en-US" sz="1200" dirty="0">
                <a:latin typeface="Arial Narrow" charset="0"/>
                <a:ea typeface="Arial Narrow" charset="0"/>
                <a:cs typeface="Arial Narrow" charset="0"/>
              </a:rPr>
              <a:t>et al., BURIED EVIDENCE, 2009: 18)</a:t>
            </a:r>
          </a:p>
          <a:p>
            <a:endParaRPr lang="en-US" sz="1200" dirty="0">
              <a:latin typeface="Arial Narrow" charset="0"/>
              <a:ea typeface="Arial Narrow" charset="0"/>
              <a:cs typeface="Arial Narrow" charset="0"/>
            </a:endParaRPr>
          </a:p>
        </p:txBody>
      </p:sp>
      <p:sp>
        <p:nvSpPr>
          <p:cNvPr id="3" name="Rectangle 2"/>
          <p:cNvSpPr/>
          <p:nvPr/>
        </p:nvSpPr>
        <p:spPr>
          <a:xfrm>
            <a:off x="3500037" y="5519678"/>
            <a:ext cx="4119963" cy="523220"/>
          </a:xfrm>
          <a:prstGeom prst="rect">
            <a:avLst/>
          </a:prstGeom>
        </p:spPr>
        <p:txBody>
          <a:bodyPr wrap="square">
            <a:spAutoFit/>
          </a:bodyPr>
          <a:lstStyle/>
          <a:p>
            <a:r>
              <a:rPr lang="en-US" sz="1400" dirty="0" smtClean="0">
                <a:latin typeface="Arial Narrow" charset="0"/>
                <a:ea typeface="Arial Narrow" charset="0"/>
                <a:cs typeface="Arial Narrow" charset="0"/>
              </a:rPr>
              <a:t>Caption: A </a:t>
            </a:r>
            <a:r>
              <a:rPr lang="en-US" sz="1400" dirty="0">
                <a:latin typeface="Arial Narrow" charset="0"/>
                <a:ea typeface="Arial Narrow" charset="0"/>
                <a:cs typeface="Arial Narrow" charset="0"/>
              </a:rPr>
              <a:t>memory of Atta Mohammad and </a:t>
            </a:r>
            <a:r>
              <a:rPr lang="en-US" sz="1400" dirty="0" err="1">
                <a:latin typeface="Arial Narrow" charset="0"/>
                <a:ea typeface="Arial Narrow" charset="0"/>
                <a:cs typeface="Arial Narrow" charset="0"/>
              </a:rPr>
              <a:t>Angana</a:t>
            </a:r>
            <a:r>
              <a:rPr lang="en-US" sz="1400" dirty="0">
                <a:latin typeface="Arial Narrow" charset="0"/>
                <a:ea typeface="Arial Narrow" charset="0"/>
                <a:cs typeface="Arial Narrow" charset="0"/>
              </a:rPr>
              <a:t> </a:t>
            </a:r>
            <a:r>
              <a:rPr lang="en-US" sz="1400" dirty="0" err="1">
                <a:latin typeface="Arial Narrow" charset="0"/>
                <a:ea typeface="Arial Narrow" charset="0"/>
                <a:cs typeface="Arial Narrow" charset="0"/>
              </a:rPr>
              <a:t>Chatterji</a:t>
            </a:r>
            <a:r>
              <a:rPr lang="en-US" sz="1400" dirty="0">
                <a:latin typeface="Arial Narrow" charset="0"/>
                <a:ea typeface="Arial Narrow" charset="0"/>
                <a:cs typeface="Arial Narrow" charset="0"/>
              </a:rPr>
              <a:t> meeting for the first time, June 2008. </a:t>
            </a:r>
          </a:p>
        </p:txBody>
      </p:sp>
    </p:spTree>
    <p:extLst>
      <p:ext uri="{BB962C8B-B14F-4D97-AF65-F5344CB8AC3E}">
        <p14:creationId xmlns:p14="http://schemas.microsoft.com/office/powerpoint/2010/main" val="2471286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504" y="1148850"/>
            <a:ext cx="5103627" cy="4654866"/>
          </a:xfrm>
          <a:prstGeom prst="rect">
            <a:avLst/>
          </a:prstGeom>
        </p:spPr>
      </p:pic>
      <p:sp>
        <p:nvSpPr>
          <p:cNvPr id="2" name="Date Placeholder 1"/>
          <p:cNvSpPr>
            <a:spLocks noGrp="1"/>
          </p:cNvSpPr>
          <p:nvPr>
            <p:ph type="dt" sz="half" idx="10"/>
          </p:nvPr>
        </p:nvSpPr>
        <p:spPr/>
        <p:txBody>
          <a:bodyPr/>
          <a:lstStyle/>
          <a:p>
            <a:r>
              <a:rPr lang="en-US" dirty="0" smtClean="0"/>
              <a:t>4/25/16</a:t>
            </a:r>
            <a:endParaRPr lang="en-US" dirty="0"/>
          </a:p>
        </p:txBody>
      </p:sp>
      <p:sp>
        <p:nvSpPr>
          <p:cNvPr id="4" name="Slide Number Placeholder 3"/>
          <p:cNvSpPr>
            <a:spLocks noGrp="1"/>
          </p:cNvSpPr>
          <p:nvPr>
            <p:ph type="sldNum" sz="quarter" idx="12"/>
          </p:nvPr>
        </p:nvSpPr>
        <p:spPr/>
        <p:txBody>
          <a:bodyPr/>
          <a:lstStyle/>
          <a:p>
            <a:fld id="{1EA4C027-9854-EC4D-ACCF-1A0954D07985}" type="slidenum">
              <a:rPr lang="en-US" smtClean="0"/>
              <a:t>6</a:t>
            </a:fld>
            <a:endParaRPr lang="en-US"/>
          </a:p>
        </p:txBody>
      </p:sp>
      <p:sp>
        <p:nvSpPr>
          <p:cNvPr id="7" name="Footer Placeholder 2"/>
          <p:cNvSpPr>
            <a:spLocks noGrp="1"/>
          </p:cNvSpPr>
          <p:nvPr>
            <p:ph type="ftr" sz="quarter" idx="11"/>
          </p:nvPr>
        </p:nvSpPr>
        <p:spPr>
          <a:xfrm>
            <a:off x="2362200" y="6356350"/>
            <a:ext cx="4572000" cy="365125"/>
          </a:xfrm>
        </p:spPr>
        <p:txBody>
          <a:bodyPr/>
          <a:lstStyle/>
          <a:p>
            <a:r>
              <a:rPr lang="en-US" dirty="0"/>
              <a:t>Photo credit: IPTK, 2008</a:t>
            </a:r>
          </a:p>
        </p:txBody>
      </p:sp>
      <p:sp>
        <p:nvSpPr>
          <p:cNvPr id="8" name="TextBox 7"/>
          <p:cNvSpPr txBox="1"/>
          <p:nvPr/>
        </p:nvSpPr>
        <p:spPr>
          <a:xfrm rot="11437946" flipV="1">
            <a:off x="4629533" y="1997138"/>
            <a:ext cx="306943" cy="17377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050" b="1" spc="50" dirty="0">
              <a:ln w="0"/>
              <a:solidFill>
                <a:schemeClr val="bg1"/>
              </a:solidFill>
              <a:effectLst>
                <a:innerShdw blurRad="63500" dist="50800" dir="13500000">
                  <a:srgbClr val="000000">
                    <a:alpha val="50000"/>
                  </a:srgbClr>
                </a:innerShdw>
              </a:effectLst>
              <a:latin typeface="Arial Narrow" charset="0"/>
              <a:ea typeface="Arial Narrow" charset="0"/>
              <a:cs typeface="Arial Narrow" charset="0"/>
            </a:endParaRPr>
          </a:p>
        </p:txBody>
      </p:sp>
      <p:sp>
        <p:nvSpPr>
          <p:cNvPr id="9" name="TextBox 8"/>
          <p:cNvSpPr txBox="1"/>
          <p:nvPr/>
        </p:nvSpPr>
        <p:spPr>
          <a:xfrm rot="11437946" flipV="1">
            <a:off x="5027960" y="1947912"/>
            <a:ext cx="231304" cy="12364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050" b="1" spc="50" dirty="0">
              <a:ln w="0"/>
              <a:solidFill>
                <a:schemeClr val="bg1"/>
              </a:solidFill>
              <a:effectLst>
                <a:innerShdw blurRad="63500" dist="50800" dir="13500000">
                  <a:srgbClr val="000000">
                    <a:alpha val="50000"/>
                  </a:srgbClr>
                </a:innerShdw>
              </a:effectLst>
              <a:latin typeface="Arial Narrow" charset="0"/>
              <a:ea typeface="Arial Narrow" charset="0"/>
              <a:cs typeface="Arial Narrow" charset="0"/>
            </a:endParaRPr>
          </a:p>
        </p:txBody>
      </p:sp>
      <p:sp>
        <p:nvSpPr>
          <p:cNvPr id="10" name="Rectangle 9"/>
          <p:cNvSpPr/>
          <p:nvPr/>
        </p:nvSpPr>
        <p:spPr>
          <a:xfrm>
            <a:off x="1369613" y="5803716"/>
            <a:ext cx="3278587" cy="369332"/>
          </a:xfrm>
          <a:prstGeom prst="rect">
            <a:avLst/>
          </a:prstGeom>
        </p:spPr>
        <p:txBody>
          <a:bodyPr wrap="none">
            <a:spAutoFit/>
          </a:bodyPr>
          <a:lstStyle/>
          <a:p>
            <a:r>
              <a:rPr lang="en-US" dirty="0">
                <a:latin typeface="Arial Narrow" charset="0"/>
                <a:ea typeface="Arial Narrow" charset="0"/>
                <a:cs typeface="Arial Narrow" charset="0"/>
              </a:rPr>
              <a:t>Caption: A view of the </a:t>
            </a:r>
            <a:r>
              <a:rPr lang="en-US" dirty="0" err="1">
                <a:latin typeface="Arial Narrow" charset="0"/>
                <a:ea typeface="Arial Narrow" charset="0"/>
                <a:cs typeface="Arial Narrow" charset="0"/>
              </a:rPr>
              <a:t>Chehal</a:t>
            </a:r>
            <a:r>
              <a:rPr lang="en-US" dirty="0">
                <a:latin typeface="Arial Narrow" charset="0"/>
                <a:ea typeface="Arial Narrow" charset="0"/>
                <a:cs typeface="Arial Narrow" charset="0"/>
              </a:rPr>
              <a:t> graves</a:t>
            </a:r>
          </a:p>
        </p:txBody>
      </p:sp>
      <p:sp>
        <p:nvSpPr>
          <p:cNvPr id="3" name="TextBox 2"/>
          <p:cNvSpPr txBox="1"/>
          <p:nvPr/>
        </p:nvSpPr>
        <p:spPr>
          <a:xfrm>
            <a:off x="6321286" y="2398645"/>
            <a:ext cx="1563757" cy="1384995"/>
          </a:xfrm>
          <a:prstGeom prst="rect">
            <a:avLst/>
          </a:prstGeom>
          <a:noFill/>
        </p:spPr>
        <p:txBody>
          <a:bodyPr wrap="square" rtlCol="0">
            <a:spAutoFit/>
          </a:bodyPr>
          <a:lstStyle/>
          <a:p>
            <a:r>
              <a:rPr lang="en-US" sz="1200" dirty="0">
                <a:latin typeface="Arial Narrow" charset="0"/>
                <a:ea typeface="Arial Narrow" charset="0"/>
                <a:cs typeface="Arial Narrow" charset="0"/>
              </a:rPr>
              <a:t>Atta Mohammad generously hosted the </a:t>
            </a:r>
            <a:r>
              <a:rPr lang="en-US" sz="1200" dirty="0" smtClean="0">
                <a:latin typeface="Arial Narrow" charset="0"/>
                <a:ea typeface="Arial Narrow" charset="0"/>
                <a:cs typeface="Arial Narrow" charset="0"/>
              </a:rPr>
              <a:t>IPTK team </a:t>
            </a:r>
            <a:r>
              <a:rPr lang="en-US" sz="1200" dirty="0">
                <a:latin typeface="Arial Narrow" charset="0"/>
                <a:ea typeface="Arial Narrow" charset="0"/>
                <a:cs typeface="Arial Narrow" charset="0"/>
              </a:rPr>
              <a:t>at his home in June 2008, educating us about his labor in burying and caring for the graves.</a:t>
            </a:r>
          </a:p>
        </p:txBody>
      </p:sp>
    </p:spTree>
    <p:extLst>
      <p:ext uri="{BB962C8B-B14F-4D97-AF65-F5344CB8AC3E}">
        <p14:creationId xmlns:p14="http://schemas.microsoft.com/office/powerpoint/2010/main" val="826370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62" t="-434" r="44153" b="-460"/>
          <a:stretch/>
        </p:blipFill>
        <p:spPr>
          <a:xfrm>
            <a:off x="552786" y="430013"/>
            <a:ext cx="4095414" cy="57230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Date Placeholder 1"/>
          <p:cNvSpPr>
            <a:spLocks noGrp="1"/>
          </p:cNvSpPr>
          <p:nvPr>
            <p:ph type="dt" sz="half" idx="10"/>
          </p:nvPr>
        </p:nvSpPr>
        <p:spPr/>
        <p:txBody>
          <a:bodyPr/>
          <a:lstStyle/>
          <a:p>
            <a:r>
              <a:rPr lang="en-US" dirty="0" smtClean="0"/>
              <a:t>4/24/16</a:t>
            </a:r>
            <a:endParaRPr lang="en-US" dirty="0"/>
          </a:p>
        </p:txBody>
      </p:sp>
      <p:sp>
        <p:nvSpPr>
          <p:cNvPr id="4" name="Slide Number Placeholder 3"/>
          <p:cNvSpPr>
            <a:spLocks noGrp="1"/>
          </p:cNvSpPr>
          <p:nvPr>
            <p:ph type="sldNum" sz="quarter" idx="12"/>
          </p:nvPr>
        </p:nvSpPr>
        <p:spPr/>
        <p:txBody>
          <a:bodyPr/>
          <a:lstStyle/>
          <a:p>
            <a:fld id="{1EA4C027-9854-EC4D-ACCF-1A0954D07985}" type="slidenum">
              <a:rPr lang="en-US" smtClean="0"/>
              <a:t>7</a:t>
            </a:fld>
            <a:endParaRPr lang="en-US"/>
          </a:p>
        </p:txBody>
      </p:sp>
      <p:sp>
        <p:nvSpPr>
          <p:cNvPr id="7" name="Footer Placeholder 2"/>
          <p:cNvSpPr>
            <a:spLocks noGrp="1"/>
          </p:cNvSpPr>
          <p:nvPr>
            <p:ph type="ftr" sz="quarter" idx="11"/>
          </p:nvPr>
        </p:nvSpPr>
        <p:spPr>
          <a:xfrm>
            <a:off x="2362200" y="6356350"/>
            <a:ext cx="4572000" cy="365125"/>
          </a:xfrm>
        </p:spPr>
        <p:txBody>
          <a:bodyPr/>
          <a:lstStyle/>
          <a:p>
            <a:r>
              <a:rPr lang="en-US" dirty="0"/>
              <a:t>Photo credit: IPTK, 2008</a:t>
            </a:r>
          </a:p>
        </p:txBody>
      </p:sp>
      <p:sp>
        <p:nvSpPr>
          <p:cNvPr id="3" name="TextBox 2"/>
          <p:cNvSpPr txBox="1"/>
          <p:nvPr/>
        </p:nvSpPr>
        <p:spPr>
          <a:xfrm>
            <a:off x="5274366" y="2305877"/>
            <a:ext cx="1779104" cy="646331"/>
          </a:xfrm>
          <a:prstGeom prst="rect">
            <a:avLst/>
          </a:prstGeom>
          <a:noFill/>
        </p:spPr>
        <p:txBody>
          <a:bodyPr wrap="square" rtlCol="0">
            <a:spAutoFit/>
          </a:bodyPr>
          <a:lstStyle/>
          <a:p>
            <a:r>
              <a:rPr lang="en-US" sz="1200" dirty="0" err="1" smtClean="0">
                <a:latin typeface="Arial Narrow" charset="0"/>
                <a:ea typeface="Arial Narrow" charset="0"/>
                <a:cs typeface="Arial Narrow" charset="0"/>
              </a:rPr>
              <a:t>Parvez</a:t>
            </a:r>
            <a:r>
              <a:rPr lang="en-US" sz="1200" dirty="0" smtClean="0">
                <a:latin typeface="Arial Narrow" charset="0"/>
                <a:ea typeface="Arial Narrow" charset="0"/>
                <a:cs typeface="Arial Narrow" charset="0"/>
              </a:rPr>
              <a:t> </a:t>
            </a:r>
            <a:r>
              <a:rPr lang="en-US" sz="1200" dirty="0" err="1" smtClean="0">
                <a:latin typeface="Arial Narrow" charset="0"/>
                <a:ea typeface="Arial Narrow" charset="0"/>
                <a:cs typeface="Arial Narrow" charset="0"/>
              </a:rPr>
              <a:t>Imroz</a:t>
            </a:r>
            <a:r>
              <a:rPr lang="en-US" sz="1200" dirty="0" smtClean="0">
                <a:latin typeface="Arial Narrow" charset="0"/>
                <a:ea typeface="Arial Narrow" charset="0"/>
                <a:cs typeface="Arial Narrow" charset="0"/>
              </a:rPr>
              <a:t> listening to local community members at </a:t>
            </a:r>
            <a:r>
              <a:rPr lang="en-US" sz="1200" dirty="0" err="1" smtClean="0">
                <a:latin typeface="Arial Narrow" charset="0"/>
                <a:ea typeface="Arial Narrow" charset="0"/>
                <a:cs typeface="Arial Narrow" charset="0"/>
              </a:rPr>
              <a:t>Chehal</a:t>
            </a:r>
            <a:r>
              <a:rPr lang="en-US" sz="1200" dirty="0" smtClean="0">
                <a:latin typeface="Arial Narrow" charset="0"/>
                <a:ea typeface="Arial Narrow" charset="0"/>
                <a:cs typeface="Arial Narrow" charset="0"/>
              </a:rPr>
              <a:t>, 2008</a:t>
            </a:r>
            <a:endParaRPr lang="en-US" sz="1200" dirty="0">
              <a:latin typeface="Arial Narrow" charset="0"/>
              <a:ea typeface="Arial Narrow" charset="0"/>
              <a:cs typeface="Arial Narrow" charset="0"/>
            </a:endParaRPr>
          </a:p>
        </p:txBody>
      </p:sp>
    </p:spTree>
    <p:extLst>
      <p:ext uri="{BB962C8B-B14F-4D97-AF65-F5344CB8AC3E}">
        <p14:creationId xmlns:p14="http://schemas.microsoft.com/office/powerpoint/2010/main" val="2091515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131926" y="1328141"/>
            <a:ext cx="5583317" cy="4187488"/>
          </a:xfrm>
          <a:prstGeom prst="rect">
            <a:avLst/>
          </a:prstGeom>
        </p:spPr>
      </p:pic>
      <p:sp>
        <p:nvSpPr>
          <p:cNvPr id="2" name="Date Placeholder 1"/>
          <p:cNvSpPr>
            <a:spLocks noGrp="1"/>
          </p:cNvSpPr>
          <p:nvPr>
            <p:ph type="dt" sz="half" idx="10"/>
          </p:nvPr>
        </p:nvSpPr>
        <p:spPr/>
        <p:txBody>
          <a:bodyPr/>
          <a:lstStyle/>
          <a:p>
            <a:r>
              <a:rPr lang="en-US" dirty="0" smtClean="0"/>
              <a:t>4/24/16</a:t>
            </a:r>
            <a:endParaRPr lang="en-US" dirty="0"/>
          </a:p>
        </p:txBody>
      </p:sp>
      <p:sp>
        <p:nvSpPr>
          <p:cNvPr id="5" name="Slide Number Placeholder 4"/>
          <p:cNvSpPr>
            <a:spLocks noGrp="1"/>
          </p:cNvSpPr>
          <p:nvPr>
            <p:ph type="sldNum" sz="quarter" idx="12"/>
          </p:nvPr>
        </p:nvSpPr>
        <p:spPr/>
        <p:txBody>
          <a:bodyPr/>
          <a:lstStyle/>
          <a:p>
            <a:fld id="{1EA4C027-9854-EC4D-ACCF-1A0954D07985}" type="slidenum">
              <a:rPr lang="en-US" smtClean="0"/>
              <a:t>8</a:t>
            </a:fld>
            <a:endParaRPr lang="en-US"/>
          </a:p>
        </p:txBody>
      </p:sp>
      <p:sp>
        <p:nvSpPr>
          <p:cNvPr id="7" name="Footer Placeholder 2"/>
          <p:cNvSpPr>
            <a:spLocks noGrp="1"/>
          </p:cNvSpPr>
          <p:nvPr>
            <p:ph type="ftr" sz="quarter" idx="11"/>
          </p:nvPr>
        </p:nvSpPr>
        <p:spPr>
          <a:xfrm>
            <a:off x="2362200" y="6356350"/>
            <a:ext cx="4572000" cy="365125"/>
          </a:xfrm>
        </p:spPr>
        <p:txBody>
          <a:bodyPr/>
          <a:lstStyle/>
          <a:p>
            <a:r>
              <a:rPr lang="en-US" dirty="0" smtClean="0"/>
              <a:t>Photo credit: IPTK, 2008</a:t>
            </a:r>
          </a:p>
          <a:p>
            <a:r>
              <a:rPr lang="en-US" dirty="0" smtClean="0"/>
              <a:t> </a:t>
            </a:r>
            <a:endParaRPr lang="en-US" dirty="0"/>
          </a:p>
        </p:txBody>
      </p:sp>
      <p:sp>
        <p:nvSpPr>
          <p:cNvPr id="9" name="TextBox 8"/>
          <p:cNvSpPr txBox="1"/>
          <p:nvPr/>
        </p:nvSpPr>
        <p:spPr>
          <a:xfrm>
            <a:off x="6785587" y="1313577"/>
            <a:ext cx="772885" cy="5904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800" dirty="0" smtClean="0">
                <a:latin typeface="Arial Narrow" charset="0"/>
                <a:ea typeface="Arial Narrow" charset="0"/>
                <a:cs typeface="Arial Narrow" charset="0"/>
              </a:rPr>
              <a:t>Graveyard at </a:t>
            </a:r>
            <a:r>
              <a:rPr lang="en-US" sz="800" dirty="0" err="1" smtClean="0">
                <a:latin typeface="Arial Narrow" charset="0"/>
                <a:ea typeface="Arial Narrow" charset="0"/>
                <a:cs typeface="Arial Narrow" charset="0"/>
              </a:rPr>
              <a:t>Chehal</a:t>
            </a:r>
            <a:r>
              <a:rPr lang="en-US" sz="800" dirty="0" smtClean="0">
                <a:latin typeface="Arial Narrow" charset="0"/>
                <a:ea typeface="Arial Narrow" charset="0"/>
                <a:cs typeface="Arial Narrow" charset="0"/>
              </a:rPr>
              <a:t> </a:t>
            </a:r>
            <a:r>
              <a:rPr lang="en-US" sz="800" dirty="0" err="1" smtClean="0">
                <a:latin typeface="Arial Narrow" charset="0"/>
                <a:ea typeface="Arial Narrow" charset="0"/>
                <a:cs typeface="Arial Narrow" charset="0"/>
              </a:rPr>
              <a:t>Bimyar</a:t>
            </a:r>
            <a:r>
              <a:rPr lang="en-US" sz="800" dirty="0" smtClean="0">
                <a:latin typeface="Arial Narrow" charset="0"/>
                <a:ea typeface="Arial Narrow" charset="0"/>
                <a:cs typeface="Arial Narrow" charset="0"/>
              </a:rPr>
              <a:t>, </a:t>
            </a:r>
            <a:r>
              <a:rPr lang="en-US" sz="800" dirty="0" err="1" smtClean="0">
                <a:latin typeface="Arial Narrow" charset="0"/>
                <a:ea typeface="Arial Narrow" charset="0"/>
                <a:cs typeface="Arial Narrow" charset="0"/>
              </a:rPr>
              <a:t>Baramulla</a:t>
            </a:r>
            <a:r>
              <a:rPr lang="en-US" sz="800" dirty="0" smtClean="0">
                <a:latin typeface="Arial Narrow" charset="0"/>
                <a:ea typeface="Arial Narrow" charset="0"/>
                <a:cs typeface="Arial Narrow" charset="0"/>
              </a:rPr>
              <a:t> </a:t>
            </a:r>
            <a:r>
              <a:rPr lang="en-US" sz="800" dirty="0" err="1" smtClean="0">
                <a:latin typeface="Arial Narrow" charset="0"/>
                <a:ea typeface="Arial Narrow" charset="0"/>
                <a:cs typeface="Arial Narrow" charset="0"/>
              </a:rPr>
              <a:t>Distict</a:t>
            </a:r>
            <a:endParaRPr lang="en-US" sz="800" spc="50" dirty="0">
              <a:ln w="0"/>
              <a:solidFill>
                <a:schemeClr val="bg1"/>
              </a:solidFill>
              <a:effectLst>
                <a:innerShdw blurRad="63500" dist="50800" dir="13500000">
                  <a:srgbClr val="000000">
                    <a:alpha val="50000"/>
                  </a:srgbClr>
                </a:innerShdw>
              </a:effectLst>
              <a:latin typeface="Arial Narrow" charset="0"/>
              <a:ea typeface="Arial Narrow" charset="0"/>
              <a:cs typeface="Arial Narrow" charset="0"/>
            </a:endParaRPr>
          </a:p>
        </p:txBody>
      </p:sp>
      <p:sp>
        <p:nvSpPr>
          <p:cNvPr id="3" name="TextBox 2"/>
          <p:cNvSpPr txBox="1"/>
          <p:nvPr/>
        </p:nvSpPr>
        <p:spPr>
          <a:xfrm>
            <a:off x="7522029" y="4691743"/>
            <a:ext cx="348342" cy="174171"/>
          </a:xfrm>
          <a:prstGeom prst="rect">
            <a:avLst/>
          </a:prstGeom>
          <a:solidFill>
            <a:schemeClr val="bg1"/>
          </a:solidFill>
        </p:spPr>
        <p:txBody>
          <a:bodyPr wrap="square" rtlCol="0">
            <a:spAutoFit/>
          </a:bodyPr>
          <a:lstStyle/>
          <a:p>
            <a:endParaRPr lang="en-US"/>
          </a:p>
        </p:txBody>
      </p:sp>
      <p:sp>
        <p:nvSpPr>
          <p:cNvPr id="10" name="TextBox 9"/>
          <p:cNvSpPr txBox="1"/>
          <p:nvPr/>
        </p:nvSpPr>
        <p:spPr>
          <a:xfrm>
            <a:off x="1034667" y="438426"/>
            <a:ext cx="2151411" cy="5632311"/>
          </a:xfrm>
          <a:prstGeom prst="rect">
            <a:avLst/>
          </a:prstGeom>
          <a:noFill/>
        </p:spPr>
        <p:txBody>
          <a:bodyPr wrap="square" rtlCol="0">
            <a:spAutoFit/>
          </a:bodyPr>
          <a:lstStyle/>
          <a:p>
            <a:r>
              <a:rPr lang="en-US" sz="1200" dirty="0" smtClean="0">
                <a:latin typeface="Arial Narrow" charset="0"/>
                <a:ea typeface="Arial Narrow" charset="0"/>
                <a:cs typeface="Arial Narrow" charset="0"/>
              </a:rPr>
              <a:t>Following </a:t>
            </a:r>
            <a:r>
              <a:rPr lang="en-US" sz="1200" dirty="0">
                <a:latin typeface="Arial Narrow" charset="0"/>
                <a:ea typeface="Arial Narrow" charset="0"/>
                <a:cs typeface="Arial Narrow" charset="0"/>
              </a:rPr>
              <a:t>the publication of BURIED </a:t>
            </a:r>
            <a:r>
              <a:rPr lang="en-US" sz="1200" dirty="0" smtClean="0">
                <a:latin typeface="Arial Narrow" charset="0"/>
                <a:ea typeface="Arial Narrow" charset="0"/>
                <a:cs typeface="Arial Narrow" charset="0"/>
              </a:rPr>
              <a:t>EVIDENCE, I [Angana Chatterji] met </a:t>
            </a:r>
            <a:r>
              <a:rPr lang="en-US" sz="1200" dirty="0">
                <a:latin typeface="Arial Narrow" charset="0"/>
                <a:ea typeface="Arial Narrow" charset="0"/>
                <a:cs typeface="Arial Narrow" charset="0"/>
              </a:rPr>
              <a:t>with </a:t>
            </a:r>
            <a:r>
              <a:rPr lang="en-US" sz="1200" dirty="0" smtClean="0">
                <a:latin typeface="Arial Narrow" charset="0"/>
                <a:ea typeface="Arial Narrow" charset="0"/>
                <a:cs typeface="Arial Narrow" charset="0"/>
              </a:rPr>
              <a:t>Atta Mohammad </a:t>
            </a:r>
            <a:r>
              <a:rPr lang="en-US" sz="1200" dirty="0">
                <a:latin typeface="Arial Narrow" charset="0"/>
                <a:ea typeface="Arial Narrow" charset="0"/>
                <a:cs typeface="Arial Narrow" charset="0"/>
              </a:rPr>
              <a:t>a few times between December 2009 and January 2011, when visiting Kashmir. We would meet at the </a:t>
            </a:r>
            <a:r>
              <a:rPr lang="en-US" sz="1200" dirty="0" smtClean="0">
                <a:latin typeface="Arial Narrow" charset="0"/>
                <a:ea typeface="Arial Narrow" charset="0"/>
                <a:cs typeface="Arial Narrow" charset="0"/>
              </a:rPr>
              <a:t>IPTK office </a:t>
            </a:r>
            <a:r>
              <a:rPr lang="en-US" sz="1200" dirty="0">
                <a:latin typeface="Arial Narrow" charset="0"/>
                <a:ea typeface="Arial Narrow" charset="0"/>
                <a:cs typeface="Arial Narrow" charset="0"/>
              </a:rPr>
              <a:t>at </a:t>
            </a:r>
            <a:r>
              <a:rPr lang="en-US" sz="1200" dirty="0" err="1">
                <a:latin typeface="Arial Narrow" charset="0"/>
                <a:ea typeface="Arial Narrow" charset="0"/>
                <a:cs typeface="Arial Narrow" charset="0"/>
              </a:rPr>
              <a:t>Lal</a:t>
            </a:r>
            <a:r>
              <a:rPr lang="en-US" sz="1200" dirty="0">
                <a:latin typeface="Arial Narrow" charset="0"/>
                <a:ea typeface="Arial Narrow" charset="0"/>
                <a:cs typeface="Arial Narrow" charset="0"/>
              </a:rPr>
              <a:t> </a:t>
            </a:r>
            <a:r>
              <a:rPr lang="en-US" sz="1200" dirty="0" err="1">
                <a:latin typeface="Arial Narrow" charset="0"/>
                <a:ea typeface="Arial Narrow" charset="0"/>
                <a:cs typeface="Arial Narrow" charset="0"/>
              </a:rPr>
              <a:t>Chowk</a:t>
            </a:r>
            <a:r>
              <a:rPr lang="en-US" sz="1200" dirty="0">
                <a:latin typeface="Arial Narrow" charset="0"/>
                <a:ea typeface="Arial Narrow" charset="0"/>
                <a:cs typeface="Arial Narrow" charset="0"/>
              </a:rPr>
              <a:t>. He would ask about my life, how I was doing, always generously sharing his thoughts. In a meeting on a dusty afternoon in 2010 we talked about the anticipation of </a:t>
            </a:r>
            <a:r>
              <a:rPr lang="en-US" sz="1200" dirty="0" smtClean="0">
                <a:latin typeface="Arial Narrow" charset="0"/>
                <a:ea typeface="Arial Narrow" charset="0"/>
                <a:cs typeface="Arial Narrow" charset="0"/>
              </a:rPr>
              <a:t>death, “death-bound-ness,” </a:t>
            </a:r>
            <a:r>
              <a:rPr lang="en-US" sz="1200" dirty="0">
                <a:latin typeface="Arial Narrow" charset="0"/>
                <a:ea typeface="Arial Narrow" charset="0"/>
                <a:cs typeface="Arial Narrow" charset="0"/>
              </a:rPr>
              <a:t>as </a:t>
            </a:r>
            <a:r>
              <a:rPr lang="en-US" sz="1200" dirty="0" smtClean="0">
                <a:latin typeface="Arial Narrow" charset="0"/>
                <a:ea typeface="Arial Narrow" charset="0"/>
                <a:cs typeface="Arial Narrow" charset="0"/>
              </a:rPr>
              <a:t>it encodes the act </a:t>
            </a:r>
            <a:r>
              <a:rPr lang="en-US" sz="1200" dirty="0">
                <a:latin typeface="Arial Narrow" charset="0"/>
                <a:ea typeface="Arial Narrow" charset="0"/>
                <a:cs typeface="Arial Narrow" charset="0"/>
              </a:rPr>
              <a:t>of living in </a:t>
            </a:r>
            <a:r>
              <a:rPr lang="en-US" sz="1200" dirty="0" smtClean="0">
                <a:latin typeface="Arial Narrow" charset="0"/>
                <a:ea typeface="Arial Narrow" charset="0"/>
                <a:cs typeface="Arial Narrow" charset="0"/>
              </a:rPr>
              <a:t>Kashmir. and Mohammad said to me: “Living </a:t>
            </a:r>
            <a:r>
              <a:rPr lang="en-US" sz="1200" dirty="0">
                <a:latin typeface="Arial Narrow" charset="0"/>
                <a:ea typeface="Arial Narrow" charset="0"/>
                <a:cs typeface="Arial Narrow" charset="0"/>
              </a:rPr>
              <a:t>is entwined with death. The young men in the graves, they knew death even before it took them. We live among these graves. For decades, we have been forbidden from talking about them. It chokes the heart. We are also forbidden from taking about freedom. Life is lived here with the threat of death, very close to </a:t>
            </a:r>
            <a:r>
              <a:rPr lang="en-US" sz="1200" dirty="0" smtClean="0">
                <a:latin typeface="Arial Narrow" charset="0"/>
                <a:ea typeface="Arial Narrow" charset="0"/>
                <a:cs typeface="Arial Narrow" charset="0"/>
              </a:rPr>
              <a:t>[atypical</a:t>
            </a:r>
            <a:r>
              <a:rPr lang="en-US" sz="1200" dirty="0">
                <a:latin typeface="Arial Narrow" charset="0"/>
                <a:ea typeface="Arial Narrow" charset="0"/>
                <a:cs typeface="Arial Narrow" charset="0"/>
              </a:rPr>
              <a:t>]</a:t>
            </a:r>
            <a:r>
              <a:rPr lang="en-US" sz="1200" dirty="0" smtClean="0">
                <a:latin typeface="Arial Narrow" charset="0"/>
                <a:ea typeface="Arial Narrow" charset="0"/>
                <a:cs typeface="Arial Narrow" charset="0"/>
              </a:rPr>
              <a:t> </a:t>
            </a:r>
            <a:r>
              <a:rPr lang="en-US" sz="1200" dirty="0">
                <a:latin typeface="Arial Narrow" charset="0"/>
                <a:ea typeface="Arial Narrow" charset="0"/>
                <a:cs typeface="Arial Narrow" charset="0"/>
              </a:rPr>
              <a:t>death. Not having freedom is death, a different form of death than a 'fake encounter.' Survival in Kashmir means learning how to live with death</a:t>
            </a:r>
            <a:r>
              <a:rPr lang="en-US" sz="1200" dirty="0" smtClean="0">
                <a:latin typeface="Arial Narrow" charset="0"/>
                <a:ea typeface="Arial Narrow" charset="0"/>
                <a:cs typeface="Arial Narrow" charset="0"/>
              </a:rPr>
              <a:t>.”</a:t>
            </a:r>
            <a:endParaRPr lang="en-US" sz="1200" dirty="0">
              <a:latin typeface="Arial Narrow" charset="0"/>
              <a:ea typeface="Arial Narrow" charset="0"/>
              <a:cs typeface="Arial Narrow" charset="0"/>
            </a:endParaRPr>
          </a:p>
        </p:txBody>
      </p:sp>
    </p:spTree>
    <p:extLst>
      <p:ext uri="{BB962C8B-B14F-4D97-AF65-F5344CB8AC3E}">
        <p14:creationId xmlns:p14="http://schemas.microsoft.com/office/powerpoint/2010/main" val="259895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654</TotalTime>
  <Words>818</Words>
  <Application>Microsoft Office PowerPoint</Application>
  <PresentationFormat>On-screen Show (4:3)</PresentationFormat>
  <Paragraphs>60</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Narrow</vt:lpstr>
      <vt:lpstr>Calibri</vt:lpstr>
      <vt:lpstr>Black</vt:lpstr>
      <vt:lpstr>Atta Mohammad of Kashmir: Obliged to 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Institute of Integral Studies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Angana Chatterji</dc:creator>
  <cp:lastModifiedBy>IK</cp:lastModifiedBy>
  <cp:revision>145</cp:revision>
  <cp:lastPrinted>2016-04-19T03:42:03Z</cp:lastPrinted>
  <dcterms:created xsi:type="dcterms:W3CDTF">2015-04-08T07:59:17Z</dcterms:created>
  <dcterms:modified xsi:type="dcterms:W3CDTF">2016-04-25T18:22:25Z</dcterms:modified>
  <cp:contentStatus/>
</cp:coreProperties>
</file>